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84.jpeg" ContentType="image/jpeg"/>
  <Override PartName="/ppt/media/image81.png" ContentType="image/png"/>
  <Override PartName="/ppt/media/image80.png" ContentType="image/png"/>
  <Override PartName="/ppt/media/image79.png" ContentType="image/png"/>
  <Override PartName="/ppt/media/image87.png" ContentType="image/png"/>
  <Override PartName="/ppt/media/image6.png" ContentType="image/png"/>
  <Override PartName="/ppt/media/image61.png" ContentType="image/png"/>
  <Override PartName="/ppt/media/image86.png" ContentType="image/png"/>
  <Override PartName="/ppt/media/image5.png" ContentType="image/png"/>
  <Override PartName="/ppt/media/image60.png" ContentType="image/png"/>
  <Override PartName="/ppt/media/image85.png" ContentType="image/png"/>
  <Override PartName="/ppt/media/image4.png" ContentType="image/png"/>
  <Override PartName="/ppt/media/image3.png" ContentType="image/png"/>
  <Override PartName="/ppt/media/image82.png" ContentType="image/png"/>
  <Override PartName="/ppt/media/image1.png" ContentType="image/png"/>
  <Override PartName="/ppt/media/image83.png" ContentType="image/png"/>
  <Override PartName="/ppt/media/image2.png" ContentType="image/png"/>
  <Override PartName="/ppt/media/image88.png" ContentType="image/png"/>
  <Override PartName="/ppt/media/image7.png" ContentType="image/png"/>
  <Override PartName="/ppt/media/image62.png" ContentType="image/png"/>
  <Override PartName="/ppt/media/image89.png" ContentType="image/png"/>
  <Override PartName="/ppt/media/image8.png" ContentType="image/png"/>
  <Override PartName="/ppt/media/image63.png" ContentType="image/png"/>
  <Override PartName="/ppt/media/image9.png" ContentType="image/png"/>
  <Override PartName="/ppt/media/image64.png" ContentType="image/png"/>
  <Override PartName="/ppt/media/image36.png" ContentType="image/png"/>
  <Override PartName="/ppt/media/image11.png" ContentType="image/png"/>
  <Override PartName="/ppt/media/image35.png" ContentType="image/png"/>
  <Override PartName="/ppt/media/image10.png" ContentType="image/png"/>
  <Override PartName="/ppt/media/image34.png" ContentType="image/png"/>
  <Override PartName="/ppt/media/image59.png" ContentType="image/png"/>
  <Override PartName="/ppt/media/image33.png" ContentType="image/png"/>
  <Override PartName="/ppt/media/image58.png" ContentType="image/png"/>
  <Override PartName="/ppt/media/image71.gif" ContentType="image/gif"/>
  <Override PartName="/ppt/media/image32.png" ContentType="image/png"/>
  <Override PartName="/ppt/media/image57.png" ContentType="image/png"/>
  <Override PartName="/ppt/media/image31.png" ContentType="image/png"/>
  <Override PartName="/ppt/media/image56.png" ContentType="image/png"/>
  <Override PartName="/ppt/media/image30.png" ContentType="image/png"/>
  <Override PartName="/ppt/media/image55.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49.png" ContentType="image/png"/>
  <Override PartName="/ppt/media/image23.png" ContentType="image/png"/>
  <Override PartName="/ppt/media/image48.png" ContentType="image/png"/>
  <Override PartName="/ppt/media/image22.png" ContentType="image/png"/>
  <Override PartName="/ppt/media/image47.png" ContentType="image/png"/>
  <Override PartName="/ppt/media/image21.png" ContentType="image/png"/>
  <Override PartName="/ppt/media/image46.png" ContentType="image/png"/>
  <Override PartName="/ppt/media/image20.png" ContentType="image/png"/>
  <Override PartName="/ppt/media/image45.png" ContentType="image/png"/>
  <Override PartName="/ppt/media/image19.png" ContentType="image/png"/>
  <Override PartName="/ppt/media/image18.png" ContentType="image/png"/>
  <Override PartName="/ppt/media/image17.png" ContentType="image/png"/>
  <Override PartName="/ppt/media/image15.png" ContentType="image/png"/>
  <Override PartName="/ppt/media/image16.png" ContentType="image/png"/>
  <Override PartName="/ppt/media/image12.png" ContentType="image/png"/>
  <Override PartName="/ppt/media/image37.png" ContentType="image/png"/>
  <Override PartName="/ppt/media/image13.png" ContentType="image/png"/>
  <Override PartName="/ppt/media/image38.png" ContentType="image/png"/>
  <Override PartName="/ppt/media/image14.png" ContentType="image/png"/>
  <Override PartName="/ppt/media/image39.png" ContentType="image/png"/>
  <Override PartName="/ppt/media/image40.png" ContentType="image/png"/>
  <Override PartName="/ppt/media/image65.png" ContentType="image/png"/>
  <Override PartName="/ppt/media/image41.png" ContentType="image/png"/>
  <Override PartName="/ppt/media/image66.png" ContentType="image/png"/>
  <Override PartName="/ppt/media/image42.png" ContentType="image/png"/>
  <Override PartName="/ppt/media/image67.png" ContentType="image/png"/>
  <Override PartName="/ppt/media/image43.png" ContentType="image/png"/>
  <Override PartName="/ppt/media/image68.png" ContentType="image/png"/>
  <Override PartName="/ppt/media/image44.png" ContentType="image/png"/>
  <Override PartName="/ppt/media/image69.png" ContentType="image/png"/>
  <Override PartName="/ppt/media/image50.png" ContentType="image/png"/>
  <Override PartName="/ppt/media/image75.png" ContentType="image/png"/>
  <Override PartName="/ppt/media/image51.png" ContentType="image/png"/>
  <Override PartName="/ppt/media/image76.png" ContentType="image/png"/>
  <Override PartName="/ppt/media/image52.png" ContentType="image/png"/>
  <Override PartName="/ppt/media/image77.png" ContentType="image/png"/>
  <Override PartName="/ppt/media/image53.png" ContentType="image/png"/>
  <Override PartName="/ppt/media/image78.png" ContentType="image/png"/>
  <Override PartName="/ppt/media/image54.png" ContentType="image/png"/>
  <Override PartName="/ppt/media/image70.png" ContentType="image/png"/>
  <Override PartName="/ppt/media/image72.png" ContentType="image/png"/>
  <Override PartName="/ppt/media/image73.png" ContentType="image/png"/>
  <Override PartName="/ppt/media/image74.png" ContentType="image/png"/>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_rels/slide29.xml.rels" ContentType="application/vnd.openxmlformats-package.relationships+xml"/>
  <Override PartName="/ppt/slides/_rels/slide28.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x="9144000" cy="51435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3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3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3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4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4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4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4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4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4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4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4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76"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78"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8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8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3"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8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8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8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4"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89"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9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9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9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9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95"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97"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98"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0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0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0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05"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0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0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08"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0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1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38"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40"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4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4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5"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4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4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14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5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5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53"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5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5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57"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59"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3200" spc="-1" strike="noStrike">
              <a:latin typeface="Arial"/>
            </a:endParaRPr>
          </a:p>
        </p:txBody>
      </p:sp>
      <p:sp>
        <p:nvSpPr>
          <p:cNvPr id="160"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6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16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16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
        <p:nvSpPr>
          <p:cNvPr id="165"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67"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3200" spc="-1" strike="noStrike">
              <a:latin typeface="Arial"/>
            </a:endParaRPr>
          </a:p>
        </p:txBody>
      </p:sp>
      <p:sp>
        <p:nvSpPr>
          <p:cNvPr id="168"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3200" spc="-1" strike="noStrike">
              <a:latin typeface="Arial"/>
            </a:endParaRPr>
          </a:p>
        </p:txBody>
      </p:sp>
      <p:sp>
        <p:nvSpPr>
          <p:cNvPr id="169"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3200" spc="-1" strike="noStrike">
              <a:latin typeface="Arial"/>
            </a:endParaRPr>
          </a:p>
        </p:txBody>
      </p:sp>
      <p:sp>
        <p:nvSpPr>
          <p:cNvPr id="170"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3200" spc="-1" strike="noStrike">
              <a:latin typeface="Arial"/>
            </a:endParaRPr>
          </a:p>
        </p:txBody>
      </p:sp>
      <p:sp>
        <p:nvSpPr>
          <p:cNvPr id="171"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3200" spc="-1" strike="noStrike">
              <a:latin typeface="Arial"/>
            </a:endParaRPr>
          </a:p>
        </p:txBody>
      </p:sp>
      <p:sp>
        <p:nvSpPr>
          <p:cNvPr id="172"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1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2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05200"/>
            <a:ext cx="8229240" cy="858600"/>
          </a:xfrm>
          <a:prstGeom prst="rect">
            <a:avLst/>
          </a:prstGeom>
        </p:spPr>
        <p:txBody>
          <a:bodyPr lIns="0" rIns="0" tIns="0" bIns="0" anchor="ctr"/>
          <a:p>
            <a:pPr algn="ctr"/>
            <a:endParaRPr b="0" lang="en-US" sz="4400" spc="-1" strike="noStrike">
              <a:latin typeface="Arial"/>
            </a:endParaRPr>
          </a:p>
        </p:txBody>
      </p:sp>
      <p:sp>
        <p:nvSpPr>
          <p:cNvPr id="3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3200" spc="-1" strike="noStrike">
              <a:latin typeface="Arial"/>
            </a:endParaRPr>
          </a:p>
        </p:txBody>
      </p:sp>
      <p:sp>
        <p:nvSpPr>
          <p:cNvPr id="3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3200" spc="-1" strike="noStrike">
              <a:latin typeface="Arial"/>
            </a:endParaRPr>
          </a:p>
        </p:txBody>
      </p:sp>
      <p:sp>
        <p:nvSpPr>
          <p:cNvPr id="3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1" Type="http://schemas.openxmlformats.org/officeDocument/2006/relationships/image" Target="../media/image12.png"/><Relationship Id="rId12" Type="http://schemas.openxmlformats.org/officeDocument/2006/relationships/slideLayout" Target="../slideLayouts/slideLayout13.xml"/><Relationship Id="rId13" Type="http://schemas.openxmlformats.org/officeDocument/2006/relationships/slideLayout" Target="../slideLayouts/slideLayout14.xml"/><Relationship Id="rId14" Type="http://schemas.openxmlformats.org/officeDocument/2006/relationships/slideLayout" Target="../slideLayouts/slideLayout15.xml"/><Relationship Id="rId15" Type="http://schemas.openxmlformats.org/officeDocument/2006/relationships/slideLayout" Target="../slideLayouts/slideLayout16.xml"/><Relationship Id="rId16" Type="http://schemas.openxmlformats.org/officeDocument/2006/relationships/slideLayout" Target="../slideLayouts/slideLayout17.xml"/><Relationship Id="rId17" Type="http://schemas.openxmlformats.org/officeDocument/2006/relationships/slideLayout" Target="../slideLayouts/slideLayout18.xml"/><Relationship Id="rId18" Type="http://schemas.openxmlformats.org/officeDocument/2006/relationships/slideLayout" Target="../slideLayouts/slideLayout19.xml"/><Relationship Id="rId19" Type="http://schemas.openxmlformats.org/officeDocument/2006/relationships/slideLayout" Target="../slideLayouts/slideLayout20.xml"/><Relationship Id="rId20" Type="http://schemas.openxmlformats.org/officeDocument/2006/relationships/slideLayout" Target="../slideLayouts/slideLayout21.xml"/><Relationship Id="rId21" Type="http://schemas.openxmlformats.org/officeDocument/2006/relationships/slideLayout" Target="../slideLayouts/slideLayout22.xml"/><Relationship Id="rId22" Type="http://schemas.openxmlformats.org/officeDocument/2006/relationships/slideLayout" Target="../slideLayouts/slideLayout23.xml"/><Relationship Id="rId2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1" Type="http://schemas.openxmlformats.org/officeDocument/2006/relationships/image" Target="../media/image22.png"/><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slideLayout" Target="../slideLayouts/slideLayout27.xml"/><Relationship Id="rId15" Type="http://schemas.openxmlformats.org/officeDocument/2006/relationships/slideLayout" Target="../slideLayouts/slideLayout28.xml"/><Relationship Id="rId16" Type="http://schemas.openxmlformats.org/officeDocument/2006/relationships/slideLayout" Target="../slideLayouts/slideLayout29.xml"/><Relationship Id="rId17" Type="http://schemas.openxmlformats.org/officeDocument/2006/relationships/slideLayout" Target="../slideLayouts/slideLayout30.xml"/><Relationship Id="rId18" Type="http://schemas.openxmlformats.org/officeDocument/2006/relationships/slideLayout" Target="../slideLayouts/slideLayout31.xml"/><Relationship Id="rId19" Type="http://schemas.openxmlformats.org/officeDocument/2006/relationships/slideLayout" Target="../slideLayouts/slideLayout32.xml"/><Relationship Id="rId20" Type="http://schemas.openxmlformats.org/officeDocument/2006/relationships/slideLayout" Target="../slideLayouts/slideLayout33.xml"/><Relationship Id="rId21" Type="http://schemas.openxmlformats.org/officeDocument/2006/relationships/slideLayout" Target="../slideLayouts/slideLayout34.xml"/><Relationship Id="rId22" Type="http://schemas.openxmlformats.org/officeDocument/2006/relationships/slideLayout" Target="../slideLayouts/slideLayout35.xml"/><Relationship Id="rId2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6946920" y="4948200"/>
            <a:ext cx="391680" cy="12996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sp>
        <p:nvSpPr>
          <p:cNvPr id="1" name="CustomShape 2"/>
          <p:cNvSpPr/>
          <p:nvPr/>
        </p:nvSpPr>
        <p:spPr>
          <a:xfrm>
            <a:off x="7107120" y="4471920"/>
            <a:ext cx="2035080" cy="66960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2" name="CustomShape 3"/>
          <p:cNvSpPr/>
          <p:nvPr/>
        </p:nvSpPr>
        <p:spPr>
          <a:xfrm>
            <a:off x="6950160" y="4646520"/>
            <a:ext cx="2191680" cy="30276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sp>
        <p:nvSpPr>
          <p:cNvPr id="3" name="CustomShape 4"/>
          <p:cNvSpPr/>
          <p:nvPr/>
        </p:nvSpPr>
        <p:spPr>
          <a:xfrm>
            <a:off x="6292800" y="127080"/>
            <a:ext cx="777600" cy="257040"/>
          </a:xfrm>
          <a:custGeom>
            <a:avLst/>
            <a:gdLst/>
            <a:ahLst/>
            <a:rect l="l" t="t" r="r" b="b"/>
            <a:pathLst>
              <a:path w="779779" h="259079">
                <a:moveTo>
                  <a:pt x="779448" y="258761"/>
                </a:moveTo>
                <a:lnTo>
                  <a:pt x="0" y="258761"/>
                </a:lnTo>
                <a:lnTo>
                  <a:pt x="54599" y="0"/>
                </a:lnTo>
                <a:lnTo>
                  <a:pt x="779448" y="258761"/>
                </a:lnTo>
                <a:close/>
              </a:path>
            </a:pathLst>
          </a:custGeom>
          <a:solidFill>
            <a:srgbClr val="263148"/>
          </a:solidFill>
          <a:ln>
            <a:noFill/>
          </a:ln>
        </p:spPr>
        <p:style>
          <a:lnRef idx="0"/>
          <a:fillRef idx="0"/>
          <a:effectRef idx="0"/>
          <a:fontRef idx="minor"/>
        </p:style>
      </p:sp>
      <p:sp>
        <p:nvSpPr>
          <p:cNvPr id="4" name="CustomShape 5"/>
          <p:cNvSpPr/>
          <p:nvPr/>
        </p:nvSpPr>
        <p:spPr>
          <a:xfrm>
            <a:off x="0" y="0"/>
            <a:ext cx="6754320" cy="1325160"/>
          </a:xfrm>
          <a:custGeom>
            <a:avLst/>
            <a:gdLst/>
            <a:ahLst/>
            <a:rect l="l" t="t" r="r" b="b"/>
            <a:pathLst>
              <a:path w="6756400" h="1327150">
                <a:moveTo>
                  <a:pt x="6756374" y="0"/>
                </a:moveTo>
                <a:lnTo>
                  <a:pt x="5429237" y="0"/>
                </a:lnTo>
                <a:lnTo>
                  <a:pt x="0" y="0"/>
                </a:lnTo>
                <a:lnTo>
                  <a:pt x="0" y="1322387"/>
                </a:lnTo>
                <a:lnTo>
                  <a:pt x="5429237" y="1322387"/>
                </a:lnTo>
                <a:lnTo>
                  <a:pt x="5429237" y="1327150"/>
                </a:lnTo>
                <a:lnTo>
                  <a:pt x="6756374" y="0"/>
                </a:lnTo>
                <a:close/>
              </a:path>
            </a:pathLst>
          </a:custGeom>
          <a:solidFill>
            <a:srgbClr val="c6d3e6"/>
          </a:solidFill>
          <a:ln>
            <a:noFill/>
          </a:ln>
        </p:spPr>
        <p:style>
          <a:lnRef idx="0"/>
          <a:fillRef idx="0"/>
          <a:effectRef idx="0"/>
          <a:fontRef idx="minor"/>
        </p:style>
      </p:sp>
      <p:sp>
        <p:nvSpPr>
          <p:cNvPr id="5" name="CustomShape 6"/>
          <p:cNvSpPr/>
          <p:nvPr/>
        </p:nvSpPr>
        <p:spPr>
          <a:xfrm>
            <a:off x="0" y="378000"/>
            <a:ext cx="7073640" cy="772560"/>
          </a:xfrm>
          <a:custGeom>
            <a:avLst/>
            <a:gdLst/>
            <a:ahLst/>
            <a:rect l="l" t="t" r="r" b="b"/>
            <a:pathLst>
              <a:path w="7075805" h="774700">
                <a:moveTo>
                  <a:pt x="7075449" y="3175"/>
                </a:moveTo>
                <a:lnTo>
                  <a:pt x="6303937" y="3175"/>
                </a:lnTo>
                <a:lnTo>
                  <a:pt x="6303937" y="0"/>
                </a:lnTo>
                <a:lnTo>
                  <a:pt x="0" y="0"/>
                </a:lnTo>
                <a:lnTo>
                  <a:pt x="0" y="771525"/>
                </a:lnTo>
                <a:lnTo>
                  <a:pt x="6303937" y="771525"/>
                </a:lnTo>
                <a:lnTo>
                  <a:pt x="6303937" y="774700"/>
                </a:lnTo>
                <a:lnTo>
                  <a:pt x="7075449" y="3175"/>
                </a:lnTo>
                <a:close/>
              </a:path>
            </a:pathLst>
          </a:custGeom>
          <a:solidFill>
            <a:srgbClr val="3f5277"/>
          </a:solidFill>
          <a:ln>
            <a:noFill/>
          </a:ln>
        </p:spPr>
        <p:style>
          <a:lnRef idx="0"/>
          <a:fillRef idx="0"/>
          <a:effectRef idx="0"/>
          <a:fontRef idx="minor"/>
        </p:style>
      </p:sp>
      <p:sp>
        <p:nvSpPr>
          <p:cNvPr id="6" name="CustomShape 7"/>
          <p:cNvSpPr/>
          <p:nvPr/>
        </p:nvSpPr>
        <p:spPr>
          <a:xfrm>
            <a:off x="8524800" y="193680"/>
            <a:ext cx="513720" cy="702720"/>
          </a:xfrm>
          <a:prstGeom prst="rect">
            <a:avLst/>
          </a:prstGeom>
          <a:blipFill rotWithShape="0">
            <a:blip r:embed="rId2"/>
            <a:stretch>
              <a:fillRect/>
            </a:stretch>
          </a:blipFill>
          <a:ln>
            <a:noFill/>
          </a:ln>
        </p:spPr>
        <p:style>
          <a:lnRef idx="0"/>
          <a:fillRef idx="0"/>
          <a:effectRef idx="0"/>
          <a:fontRef idx="minor"/>
        </p:style>
      </p:sp>
      <p:sp>
        <p:nvSpPr>
          <p:cNvPr id="7" name="CustomShape 8"/>
          <p:cNvSpPr/>
          <p:nvPr/>
        </p:nvSpPr>
        <p:spPr>
          <a:xfrm>
            <a:off x="7226280" y="4637160"/>
            <a:ext cx="297720" cy="297720"/>
          </a:xfrm>
          <a:prstGeom prst="rect">
            <a:avLst/>
          </a:prstGeom>
          <a:blipFill rotWithShape="0">
            <a:blip r:embed="rId3"/>
            <a:stretch>
              <a:fillRect/>
            </a:stretch>
          </a:blipFill>
          <a:ln>
            <a:noFill/>
          </a:ln>
        </p:spPr>
        <p:style>
          <a:lnRef idx="0"/>
          <a:fillRef idx="0"/>
          <a:effectRef idx="0"/>
          <a:fontRef idx="minor"/>
        </p:style>
      </p:sp>
      <p:sp>
        <p:nvSpPr>
          <p:cNvPr id="8" name="CustomShape 9"/>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9" name="CustomShape 10"/>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10" name="CustomShape 11"/>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sp>
        <p:nvSpPr>
          <p:cNvPr id="11" name="PlaceHolder 12"/>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2" name="PlaceHolder 1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 name="CustomShape 1"/>
          <p:cNvSpPr/>
          <p:nvPr/>
        </p:nvSpPr>
        <p:spPr>
          <a:xfrm>
            <a:off x="1809720" y="60480"/>
            <a:ext cx="391680" cy="129960"/>
          </a:xfrm>
          <a:custGeom>
            <a:avLst/>
            <a:gdLst/>
            <a:ahLst/>
            <a:rect l="l" t="t" r="r" b="b"/>
            <a:pathLst>
              <a:path w="393700" h="132080">
                <a:moveTo>
                  <a:pt x="393699" y="131762"/>
                </a:moveTo>
                <a:lnTo>
                  <a:pt x="0" y="131762"/>
                </a:lnTo>
                <a:lnTo>
                  <a:pt x="27574" y="0"/>
                </a:lnTo>
                <a:lnTo>
                  <a:pt x="393699" y="131762"/>
                </a:lnTo>
                <a:close/>
              </a:path>
            </a:pathLst>
          </a:custGeom>
          <a:solidFill>
            <a:srgbClr val="263148"/>
          </a:solidFill>
          <a:ln>
            <a:noFill/>
          </a:ln>
        </p:spPr>
        <p:style>
          <a:lnRef idx="0"/>
          <a:fillRef idx="0"/>
          <a:effectRef idx="0"/>
          <a:fontRef idx="minor"/>
        </p:style>
      </p:sp>
      <p:sp>
        <p:nvSpPr>
          <p:cNvPr id="50" name="CustomShape 2"/>
          <p:cNvSpPr/>
          <p:nvPr/>
        </p:nvSpPr>
        <p:spPr>
          <a:xfrm>
            <a:off x="3240" y="0"/>
            <a:ext cx="2028600" cy="664560"/>
          </a:xfrm>
          <a:custGeom>
            <a:avLst/>
            <a:gdLst/>
            <a:ahLst/>
            <a:rect l="l" t="t" r="r" b="b"/>
            <a:pathLst>
              <a:path w="2030730" h="666750">
                <a:moveTo>
                  <a:pt x="2030437" y="0"/>
                </a:moveTo>
                <a:lnTo>
                  <a:pt x="1371600" y="0"/>
                </a:lnTo>
                <a:lnTo>
                  <a:pt x="1370012" y="0"/>
                </a:lnTo>
                <a:lnTo>
                  <a:pt x="0" y="0"/>
                </a:lnTo>
                <a:lnTo>
                  <a:pt x="0" y="666750"/>
                </a:lnTo>
                <a:lnTo>
                  <a:pt x="1371600" y="666750"/>
                </a:lnTo>
                <a:lnTo>
                  <a:pt x="1371600" y="660400"/>
                </a:lnTo>
                <a:lnTo>
                  <a:pt x="2030437" y="0"/>
                </a:lnTo>
                <a:close/>
              </a:path>
            </a:pathLst>
          </a:custGeom>
          <a:solidFill>
            <a:srgbClr val="c6d3e6"/>
          </a:solidFill>
          <a:ln>
            <a:noFill/>
          </a:ln>
        </p:spPr>
        <p:style>
          <a:lnRef idx="0"/>
          <a:fillRef idx="0"/>
          <a:effectRef idx="0"/>
          <a:fontRef idx="minor"/>
        </p:style>
      </p:sp>
      <p:sp>
        <p:nvSpPr>
          <p:cNvPr id="51" name="CustomShape 3"/>
          <p:cNvSpPr/>
          <p:nvPr/>
        </p:nvSpPr>
        <p:spPr>
          <a:xfrm>
            <a:off x="0" y="189000"/>
            <a:ext cx="2198160" cy="302760"/>
          </a:xfrm>
          <a:custGeom>
            <a:avLst/>
            <a:gdLst/>
            <a:ahLst/>
            <a:rect l="l" t="t" r="r" b="b"/>
            <a:pathLst>
              <a:path w="2200275" h="304800">
                <a:moveTo>
                  <a:pt x="2200262" y="0"/>
                </a:moveTo>
                <a:lnTo>
                  <a:pt x="1901812" y="0"/>
                </a:lnTo>
                <a:lnTo>
                  <a:pt x="1895462" y="0"/>
                </a:lnTo>
                <a:lnTo>
                  <a:pt x="0" y="0"/>
                </a:lnTo>
                <a:lnTo>
                  <a:pt x="0" y="304800"/>
                </a:lnTo>
                <a:lnTo>
                  <a:pt x="1895462" y="304800"/>
                </a:lnTo>
                <a:lnTo>
                  <a:pt x="1901812" y="304800"/>
                </a:lnTo>
                <a:lnTo>
                  <a:pt x="1901812" y="298450"/>
                </a:lnTo>
                <a:lnTo>
                  <a:pt x="2200262" y="0"/>
                </a:lnTo>
                <a:close/>
              </a:path>
            </a:pathLst>
          </a:custGeom>
          <a:solidFill>
            <a:srgbClr val="3f5277"/>
          </a:solidFill>
          <a:ln>
            <a:noFill/>
          </a:ln>
        </p:spPr>
        <p:style>
          <a:lnRef idx="0"/>
          <a:fillRef idx="0"/>
          <a:effectRef idx="0"/>
          <a:fontRef idx="minor"/>
        </p:style>
      </p:sp>
      <p:sp>
        <p:nvSpPr>
          <p:cNvPr id="52" name="CustomShape 4"/>
          <p:cNvSpPr/>
          <p:nvPr/>
        </p:nvSpPr>
        <p:spPr>
          <a:xfrm>
            <a:off x="6946920" y="4948200"/>
            <a:ext cx="391680" cy="12996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sp>
        <p:nvSpPr>
          <p:cNvPr id="53" name="CustomShape 5"/>
          <p:cNvSpPr/>
          <p:nvPr/>
        </p:nvSpPr>
        <p:spPr>
          <a:xfrm>
            <a:off x="7107120" y="4471920"/>
            <a:ext cx="2035080" cy="66960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54" name="CustomShape 6"/>
          <p:cNvSpPr/>
          <p:nvPr/>
        </p:nvSpPr>
        <p:spPr>
          <a:xfrm>
            <a:off x="6950160" y="4646520"/>
            <a:ext cx="2191680" cy="30276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sp>
        <p:nvSpPr>
          <p:cNvPr id="55" name="CustomShape 7"/>
          <p:cNvSpPr/>
          <p:nvPr/>
        </p:nvSpPr>
        <p:spPr>
          <a:xfrm>
            <a:off x="8524800" y="193680"/>
            <a:ext cx="513720" cy="702720"/>
          </a:xfrm>
          <a:prstGeom prst="rect">
            <a:avLst/>
          </a:prstGeom>
          <a:blipFill rotWithShape="0">
            <a:blip r:embed="rId2"/>
            <a:stretch>
              <a:fillRect/>
            </a:stretch>
          </a:blipFill>
          <a:ln>
            <a:noFill/>
          </a:ln>
        </p:spPr>
        <p:style>
          <a:lnRef idx="0"/>
          <a:fillRef idx="0"/>
          <a:effectRef idx="0"/>
          <a:fontRef idx="minor"/>
        </p:style>
      </p:sp>
      <p:sp>
        <p:nvSpPr>
          <p:cNvPr id="56" name="CustomShape 8"/>
          <p:cNvSpPr/>
          <p:nvPr/>
        </p:nvSpPr>
        <p:spPr>
          <a:xfrm>
            <a:off x="7226280" y="4637160"/>
            <a:ext cx="297720" cy="297720"/>
          </a:xfrm>
          <a:prstGeom prst="rect">
            <a:avLst/>
          </a:prstGeom>
          <a:blipFill rotWithShape="0">
            <a:blip r:embed="rId3"/>
            <a:stretch>
              <a:fillRect/>
            </a:stretch>
          </a:blipFill>
          <a:ln>
            <a:noFill/>
          </a:ln>
        </p:spPr>
        <p:style>
          <a:lnRef idx="0"/>
          <a:fillRef idx="0"/>
          <a:effectRef idx="0"/>
          <a:fontRef idx="minor"/>
        </p:style>
      </p:sp>
      <p:sp>
        <p:nvSpPr>
          <p:cNvPr id="57" name="CustomShape 9"/>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58" name="CustomShape 10"/>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59" name="CustomShape 11"/>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sp>
        <p:nvSpPr>
          <p:cNvPr id="60" name="CustomShape 12"/>
          <p:cNvSpPr/>
          <p:nvPr/>
        </p:nvSpPr>
        <p:spPr>
          <a:xfrm>
            <a:off x="6681600" y="379440"/>
            <a:ext cx="1587240" cy="1585440"/>
          </a:xfrm>
          <a:custGeom>
            <a:avLst/>
            <a:gdLst/>
            <a:ahLst/>
            <a:rect l="l" t="t" r="r" b="b"/>
            <a:pathLst>
              <a:path w="1589404" h="1587500">
                <a:moveTo>
                  <a:pt x="588198" y="1378929"/>
                </a:moveTo>
                <a:lnTo>
                  <a:pt x="630848" y="1390797"/>
                </a:lnTo>
                <a:lnTo>
                  <a:pt x="671173" y="1400234"/>
                </a:lnTo>
                <a:lnTo>
                  <a:pt x="713923" y="1405002"/>
                </a:lnTo>
                <a:lnTo>
                  <a:pt x="756573" y="1409767"/>
                </a:lnTo>
                <a:lnTo>
                  <a:pt x="799323" y="1409767"/>
                </a:lnTo>
                <a:lnTo>
                  <a:pt x="841973" y="1407334"/>
                </a:lnTo>
                <a:lnTo>
                  <a:pt x="882298" y="1402569"/>
                </a:lnTo>
                <a:lnTo>
                  <a:pt x="924948" y="1393132"/>
                </a:lnTo>
                <a:lnTo>
                  <a:pt x="965273" y="1383697"/>
                </a:lnTo>
                <a:lnTo>
                  <a:pt x="1008022" y="1369397"/>
                </a:lnTo>
                <a:lnTo>
                  <a:pt x="1045997" y="1352859"/>
                </a:lnTo>
                <a:lnTo>
                  <a:pt x="1086322" y="1333889"/>
                </a:lnTo>
                <a:lnTo>
                  <a:pt x="1124197" y="1310252"/>
                </a:lnTo>
                <a:lnTo>
                  <a:pt x="1159822" y="1286514"/>
                </a:lnTo>
                <a:lnTo>
                  <a:pt x="1195372" y="1258109"/>
                </a:lnTo>
                <a:lnTo>
                  <a:pt x="1228597" y="1227272"/>
                </a:lnTo>
                <a:lnTo>
                  <a:pt x="1259347" y="1194100"/>
                </a:lnTo>
                <a:lnTo>
                  <a:pt x="1287897" y="1158592"/>
                </a:lnTo>
                <a:lnTo>
                  <a:pt x="1311547" y="1123085"/>
                </a:lnTo>
                <a:lnTo>
                  <a:pt x="1335322" y="1085147"/>
                </a:lnTo>
                <a:lnTo>
                  <a:pt x="1354297" y="1044872"/>
                </a:lnTo>
                <a:lnTo>
                  <a:pt x="1370872" y="1006935"/>
                </a:lnTo>
                <a:lnTo>
                  <a:pt x="1385072" y="964325"/>
                </a:lnTo>
                <a:lnTo>
                  <a:pt x="1394622" y="924053"/>
                </a:lnTo>
                <a:lnTo>
                  <a:pt x="1404072" y="881348"/>
                </a:lnTo>
                <a:lnTo>
                  <a:pt x="1408847" y="841073"/>
                </a:lnTo>
                <a:lnTo>
                  <a:pt x="1411172" y="798465"/>
                </a:lnTo>
                <a:lnTo>
                  <a:pt x="1411172" y="755858"/>
                </a:lnTo>
                <a:lnTo>
                  <a:pt x="1406397" y="713151"/>
                </a:lnTo>
                <a:lnTo>
                  <a:pt x="1401722" y="670543"/>
                </a:lnTo>
                <a:lnTo>
                  <a:pt x="1392197" y="630271"/>
                </a:lnTo>
                <a:lnTo>
                  <a:pt x="1380397" y="587563"/>
                </a:lnTo>
                <a:moveTo>
                  <a:pt x="1565321" y="23734"/>
                </a:moveTo>
                <a:lnTo>
                  <a:pt x="1551121" y="11867"/>
                </a:lnTo>
                <a:lnTo>
                  <a:pt x="1534571" y="4764"/>
                </a:lnTo>
                <a:lnTo>
                  <a:pt x="1513146" y="0"/>
                </a:lnTo>
                <a:lnTo>
                  <a:pt x="1491821" y="0"/>
                </a:lnTo>
                <a:lnTo>
                  <a:pt x="1437272" y="7099"/>
                </a:lnTo>
                <a:lnTo>
                  <a:pt x="1373297" y="28502"/>
                </a:lnTo>
                <a:lnTo>
                  <a:pt x="1337647" y="42704"/>
                </a:lnTo>
                <a:lnTo>
                  <a:pt x="1299772" y="59242"/>
                </a:lnTo>
                <a:lnTo>
                  <a:pt x="1261797" y="80547"/>
                </a:lnTo>
                <a:lnTo>
                  <a:pt x="1221472" y="101947"/>
                </a:lnTo>
                <a:lnTo>
                  <a:pt x="1136072" y="156424"/>
                </a:lnTo>
                <a:lnTo>
                  <a:pt x="1043547" y="220337"/>
                </a:lnTo>
                <a:lnTo>
                  <a:pt x="1000897" y="203799"/>
                </a:lnTo>
                <a:lnTo>
                  <a:pt x="955823" y="189597"/>
                </a:lnTo>
                <a:lnTo>
                  <a:pt x="910723" y="180062"/>
                </a:lnTo>
                <a:lnTo>
                  <a:pt x="865748" y="172962"/>
                </a:lnTo>
                <a:lnTo>
                  <a:pt x="820648" y="168292"/>
                </a:lnTo>
                <a:lnTo>
                  <a:pt x="773223" y="168292"/>
                </a:lnTo>
                <a:lnTo>
                  <a:pt x="728148" y="172962"/>
                </a:lnTo>
                <a:lnTo>
                  <a:pt x="683048" y="177727"/>
                </a:lnTo>
                <a:lnTo>
                  <a:pt x="637973" y="187164"/>
                </a:lnTo>
                <a:lnTo>
                  <a:pt x="592973" y="201367"/>
                </a:lnTo>
                <a:lnTo>
                  <a:pt x="550223" y="218002"/>
                </a:lnTo>
                <a:lnTo>
                  <a:pt x="507573" y="236972"/>
                </a:lnTo>
                <a:lnTo>
                  <a:pt x="464924" y="260609"/>
                </a:lnTo>
                <a:lnTo>
                  <a:pt x="426924" y="289111"/>
                </a:lnTo>
                <a:lnTo>
                  <a:pt x="388949" y="317519"/>
                </a:lnTo>
                <a:lnTo>
                  <a:pt x="351074" y="350689"/>
                </a:lnTo>
                <a:lnTo>
                  <a:pt x="317874" y="388629"/>
                </a:lnTo>
                <a:lnTo>
                  <a:pt x="289324" y="426471"/>
                </a:lnTo>
                <a:lnTo>
                  <a:pt x="260899" y="464409"/>
                </a:lnTo>
                <a:lnTo>
                  <a:pt x="237224" y="507018"/>
                </a:lnTo>
                <a:lnTo>
                  <a:pt x="218249" y="549723"/>
                </a:lnTo>
                <a:lnTo>
                  <a:pt x="201599" y="592331"/>
                </a:lnTo>
                <a:lnTo>
                  <a:pt x="187374" y="637371"/>
                </a:lnTo>
                <a:lnTo>
                  <a:pt x="177924" y="682411"/>
                </a:lnTo>
                <a:lnTo>
                  <a:pt x="173149" y="727356"/>
                </a:lnTo>
                <a:lnTo>
                  <a:pt x="168374" y="772395"/>
                </a:lnTo>
                <a:lnTo>
                  <a:pt x="168374" y="819770"/>
                </a:lnTo>
                <a:lnTo>
                  <a:pt x="173149" y="864810"/>
                </a:lnTo>
                <a:lnTo>
                  <a:pt x="180274" y="909850"/>
                </a:lnTo>
                <a:lnTo>
                  <a:pt x="189724" y="954793"/>
                </a:lnTo>
                <a:lnTo>
                  <a:pt x="204024" y="999832"/>
                </a:lnTo>
                <a:lnTo>
                  <a:pt x="220574" y="1042442"/>
                </a:lnTo>
                <a:lnTo>
                  <a:pt x="156499" y="1134857"/>
                </a:lnTo>
                <a:lnTo>
                  <a:pt x="101974" y="1220170"/>
                </a:lnTo>
                <a:lnTo>
                  <a:pt x="80649" y="1260444"/>
                </a:lnTo>
                <a:lnTo>
                  <a:pt x="59324" y="1298382"/>
                </a:lnTo>
                <a:lnTo>
                  <a:pt x="42674" y="1336322"/>
                </a:lnTo>
                <a:lnTo>
                  <a:pt x="28449" y="1371829"/>
                </a:lnTo>
                <a:lnTo>
                  <a:pt x="7124" y="1435742"/>
                </a:lnTo>
                <a:lnTo>
                  <a:pt x="0" y="1490314"/>
                </a:lnTo>
                <a:lnTo>
                  <a:pt x="0" y="1511619"/>
                </a:lnTo>
                <a:lnTo>
                  <a:pt x="11899" y="1549459"/>
                </a:lnTo>
                <a:lnTo>
                  <a:pt x="47424" y="1580296"/>
                </a:lnTo>
                <a:lnTo>
                  <a:pt x="78299" y="1587399"/>
                </a:lnTo>
                <a:lnTo>
                  <a:pt x="94849" y="1587399"/>
                </a:lnTo>
                <a:lnTo>
                  <a:pt x="113849" y="1587399"/>
                </a:lnTo>
                <a:lnTo>
                  <a:pt x="135174" y="1582631"/>
                </a:lnTo>
                <a:lnTo>
                  <a:pt x="158949" y="1577964"/>
                </a:lnTo>
                <a:lnTo>
                  <a:pt x="208699" y="1563759"/>
                </a:lnTo>
                <a:lnTo>
                  <a:pt x="263224" y="1540024"/>
                </a:lnTo>
                <a:lnTo>
                  <a:pt x="322549" y="1511619"/>
                </a:lnTo>
                <a:lnTo>
                  <a:pt x="384274" y="1473679"/>
                </a:lnTo>
                <a:lnTo>
                  <a:pt x="453024" y="1431072"/>
                </a:lnTo>
                <a:lnTo>
                  <a:pt x="521773" y="1383697"/>
                </a:lnTo>
                <a:lnTo>
                  <a:pt x="595298" y="1329122"/>
                </a:lnTo>
                <a:lnTo>
                  <a:pt x="671173" y="1269977"/>
                </a:lnTo>
                <a:lnTo>
                  <a:pt x="749473" y="1205967"/>
                </a:lnTo>
                <a:lnTo>
                  <a:pt x="827773" y="1137287"/>
                </a:lnTo>
                <a:lnTo>
                  <a:pt x="906048" y="1063842"/>
                </a:lnTo>
                <a:lnTo>
                  <a:pt x="986698" y="985630"/>
                </a:lnTo>
                <a:lnTo>
                  <a:pt x="1064897" y="905083"/>
                </a:lnTo>
                <a:lnTo>
                  <a:pt x="1138422" y="826870"/>
                </a:lnTo>
                <a:lnTo>
                  <a:pt x="1207247" y="748658"/>
                </a:lnTo>
                <a:lnTo>
                  <a:pt x="1271247" y="670543"/>
                </a:lnTo>
                <a:lnTo>
                  <a:pt x="1330547" y="594666"/>
                </a:lnTo>
                <a:lnTo>
                  <a:pt x="1385072" y="521221"/>
                </a:lnTo>
                <a:lnTo>
                  <a:pt x="1432497" y="452541"/>
                </a:lnTo>
                <a:lnTo>
                  <a:pt x="1475247" y="383861"/>
                </a:lnTo>
                <a:lnTo>
                  <a:pt x="1513146" y="322284"/>
                </a:lnTo>
                <a:lnTo>
                  <a:pt x="1541671" y="263041"/>
                </a:lnTo>
                <a:lnTo>
                  <a:pt x="1565321" y="208564"/>
                </a:lnTo>
                <a:lnTo>
                  <a:pt x="1579546" y="158759"/>
                </a:lnTo>
                <a:lnTo>
                  <a:pt x="1584321" y="135119"/>
                </a:lnTo>
                <a:lnTo>
                  <a:pt x="1589096" y="113719"/>
                </a:lnTo>
                <a:lnTo>
                  <a:pt x="1589096" y="94847"/>
                </a:lnTo>
                <a:lnTo>
                  <a:pt x="1589096" y="78212"/>
                </a:lnTo>
                <a:lnTo>
                  <a:pt x="1586671" y="61674"/>
                </a:lnTo>
                <a:lnTo>
                  <a:pt x="1581996" y="47374"/>
                </a:lnTo>
                <a:lnTo>
                  <a:pt x="1574871" y="33172"/>
                </a:lnTo>
                <a:lnTo>
                  <a:pt x="1565321" y="23734"/>
                </a:lnTo>
                <a:close/>
                <a:moveTo>
                  <a:pt x="177924" y="1343422"/>
                </a:moveTo>
                <a:lnTo>
                  <a:pt x="170824" y="1336322"/>
                </a:lnTo>
                <a:lnTo>
                  <a:pt x="168374" y="1326789"/>
                </a:lnTo>
                <a:lnTo>
                  <a:pt x="163699" y="1317352"/>
                </a:lnTo>
                <a:lnTo>
                  <a:pt x="163699" y="1307819"/>
                </a:lnTo>
                <a:lnTo>
                  <a:pt x="163699" y="1281747"/>
                </a:lnTo>
                <a:lnTo>
                  <a:pt x="182599" y="1217835"/>
                </a:lnTo>
                <a:lnTo>
                  <a:pt x="199249" y="1182232"/>
                </a:lnTo>
                <a:lnTo>
                  <a:pt x="220574" y="1139622"/>
                </a:lnTo>
                <a:lnTo>
                  <a:pt x="246674" y="1097015"/>
                </a:lnTo>
                <a:lnTo>
                  <a:pt x="267999" y="1132522"/>
                </a:lnTo>
                <a:lnTo>
                  <a:pt x="294099" y="1168030"/>
                </a:lnTo>
                <a:lnTo>
                  <a:pt x="320199" y="1203632"/>
                </a:lnTo>
                <a:lnTo>
                  <a:pt x="351074" y="1236805"/>
                </a:lnTo>
                <a:lnTo>
                  <a:pt x="379499" y="1260444"/>
                </a:lnTo>
                <a:lnTo>
                  <a:pt x="405599" y="1284179"/>
                </a:lnTo>
                <a:lnTo>
                  <a:pt x="365299" y="1307819"/>
                </a:lnTo>
                <a:lnTo>
                  <a:pt x="327324" y="1326789"/>
                </a:lnTo>
                <a:lnTo>
                  <a:pt x="260899" y="1350524"/>
                </a:lnTo>
                <a:lnTo>
                  <a:pt x="234799" y="1357627"/>
                </a:lnTo>
                <a:lnTo>
                  <a:pt x="211124" y="1357627"/>
                </a:lnTo>
                <a:lnTo>
                  <a:pt x="201599" y="1355194"/>
                </a:lnTo>
                <a:lnTo>
                  <a:pt x="192149" y="1352859"/>
                </a:lnTo>
                <a:lnTo>
                  <a:pt x="185049" y="1348092"/>
                </a:lnTo>
                <a:lnTo>
                  <a:pt x="177924" y="1343422"/>
                </a:lnTo>
                <a:close/>
              </a:path>
            </a:pathLst>
          </a:custGeom>
          <a:noFill/>
          <a:ln w="19080">
            <a:solidFill>
              <a:srgbClr val="c6d3e6"/>
            </a:solidFill>
            <a:round/>
          </a:ln>
        </p:spPr>
        <p:style>
          <a:lnRef idx="0"/>
          <a:fillRef idx="0"/>
          <a:effectRef idx="0"/>
          <a:fontRef idx="minor"/>
        </p:style>
      </p:sp>
      <p:sp>
        <p:nvSpPr>
          <p:cNvPr id="61" name="CustomShape 13"/>
          <p:cNvSpPr/>
          <p:nvPr/>
        </p:nvSpPr>
        <p:spPr>
          <a:xfrm>
            <a:off x="7409880" y="692280"/>
            <a:ext cx="130680" cy="130680"/>
          </a:xfrm>
          <a:prstGeom prst="rect">
            <a:avLst/>
          </a:prstGeom>
          <a:blipFill rotWithShape="0">
            <a:blip r:embed="rId4"/>
            <a:stretch>
              <a:fillRect/>
            </a:stretch>
          </a:blipFill>
          <a:ln>
            <a:noFill/>
          </a:ln>
        </p:spPr>
        <p:style>
          <a:lnRef idx="0"/>
          <a:fillRef idx="0"/>
          <a:effectRef idx="0"/>
          <a:fontRef idx="minor"/>
        </p:style>
      </p:sp>
      <p:sp>
        <p:nvSpPr>
          <p:cNvPr id="62" name="CustomShape 14"/>
          <p:cNvSpPr/>
          <p:nvPr/>
        </p:nvSpPr>
        <p:spPr>
          <a:xfrm>
            <a:off x="7606800" y="722880"/>
            <a:ext cx="92880" cy="92880"/>
          </a:xfrm>
          <a:prstGeom prst="rect">
            <a:avLst/>
          </a:prstGeom>
          <a:blipFill rotWithShape="0">
            <a:blip r:embed="rId5"/>
            <a:stretch>
              <a:fillRect/>
            </a:stretch>
          </a:blipFill>
          <a:ln>
            <a:noFill/>
          </a:ln>
        </p:spPr>
        <p:style>
          <a:lnRef idx="0"/>
          <a:fillRef idx="0"/>
          <a:effectRef idx="0"/>
          <a:fontRef idx="minor"/>
        </p:style>
      </p:sp>
      <p:sp>
        <p:nvSpPr>
          <p:cNvPr id="63" name="CustomShape 15"/>
          <p:cNvSpPr/>
          <p:nvPr/>
        </p:nvSpPr>
        <p:spPr>
          <a:xfrm>
            <a:off x="7523640" y="872280"/>
            <a:ext cx="92880" cy="92520"/>
          </a:xfrm>
          <a:prstGeom prst="rect">
            <a:avLst/>
          </a:prstGeom>
          <a:blipFill rotWithShape="0">
            <a:blip r:embed="rId6"/>
            <a:stretch>
              <a:fillRect/>
            </a:stretch>
          </a:blipFill>
          <a:ln>
            <a:noFill/>
          </a:ln>
        </p:spPr>
        <p:style>
          <a:lnRef idx="0"/>
          <a:fillRef idx="0"/>
          <a:effectRef idx="0"/>
          <a:fontRef idx="minor"/>
        </p:style>
      </p:sp>
      <p:sp>
        <p:nvSpPr>
          <p:cNvPr id="64" name="CustomShape 16"/>
          <p:cNvSpPr/>
          <p:nvPr/>
        </p:nvSpPr>
        <p:spPr>
          <a:xfrm>
            <a:off x="7779960" y="542880"/>
            <a:ext cx="258840" cy="239760"/>
          </a:xfrm>
          <a:custGeom>
            <a:avLst/>
            <a:gdLst/>
            <a:ahLst/>
            <a:rect l="l" t="t" r="r" b="b"/>
            <a:pathLst>
              <a:path w="260984" h="241934">
                <a:moveTo>
                  <a:pt x="187349" y="241642"/>
                </a:moveTo>
                <a:lnTo>
                  <a:pt x="163699" y="215572"/>
                </a:lnTo>
                <a:lnTo>
                  <a:pt x="139924" y="187164"/>
                </a:lnTo>
                <a:lnTo>
                  <a:pt x="106724" y="156327"/>
                </a:lnTo>
                <a:lnTo>
                  <a:pt x="71174" y="130257"/>
                </a:lnTo>
                <a:lnTo>
                  <a:pt x="35649" y="104187"/>
                </a:lnTo>
                <a:lnTo>
                  <a:pt x="0" y="82882"/>
                </a:lnTo>
                <a:lnTo>
                  <a:pt x="42749" y="56812"/>
                </a:lnTo>
                <a:lnTo>
                  <a:pt x="85399" y="35507"/>
                </a:lnTo>
                <a:lnTo>
                  <a:pt x="120949" y="18969"/>
                </a:lnTo>
                <a:lnTo>
                  <a:pt x="185024" y="0"/>
                </a:lnTo>
                <a:lnTo>
                  <a:pt x="211124" y="0"/>
                </a:lnTo>
                <a:lnTo>
                  <a:pt x="220574" y="0"/>
                </a:lnTo>
                <a:lnTo>
                  <a:pt x="230099" y="4767"/>
                </a:lnTo>
                <a:lnTo>
                  <a:pt x="239549" y="7102"/>
                </a:lnTo>
                <a:lnTo>
                  <a:pt x="246674" y="14202"/>
                </a:lnTo>
                <a:lnTo>
                  <a:pt x="251449" y="21304"/>
                </a:lnTo>
                <a:lnTo>
                  <a:pt x="256199" y="28407"/>
                </a:lnTo>
                <a:lnTo>
                  <a:pt x="258549" y="37842"/>
                </a:lnTo>
                <a:lnTo>
                  <a:pt x="260874" y="47374"/>
                </a:lnTo>
                <a:lnTo>
                  <a:pt x="260874" y="71014"/>
                </a:lnTo>
                <a:lnTo>
                  <a:pt x="253774" y="97084"/>
                </a:lnTo>
                <a:lnTo>
                  <a:pt x="244324" y="130257"/>
                </a:lnTo>
                <a:lnTo>
                  <a:pt x="230099" y="163429"/>
                </a:lnTo>
                <a:lnTo>
                  <a:pt x="211124" y="201369"/>
                </a:lnTo>
                <a:lnTo>
                  <a:pt x="187349" y="241642"/>
                </a:lnTo>
                <a:close/>
              </a:path>
            </a:pathLst>
          </a:custGeom>
          <a:noFill/>
          <a:ln w="19080">
            <a:solidFill>
              <a:srgbClr val="c6d3e6"/>
            </a:solidFill>
            <a:round/>
          </a:ln>
        </p:spPr>
        <p:style>
          <a:lnRef idx="0"/>
          <a:fillRef idx="0"/>
          <a:effectRef idx="0"/>
          <a:fontRef idx="minor"/>
        </p:style>
      </p:sp>
      <p:sp>
        <p:nvSpPr>
          <p:cNvPr id="65" name="CustomShape 17"/>
          <p:cNvSpPr/>
          <p:nvPr/>
        </p:nvSpPr>
        <p:spPr>
          <a:xfrm>
            <a:off x="7918920" y="1976760"/>
            <a:ext cx="371880" cy="370080"/>
          </a:xfrm>
          <a:custGeom>
            <a:avLst/>
            <a:gdLst/>
            <a:ahLst/>
            <a:rect l="l" t="t" r="r" b="b"/>
            <a:pathLst>
              <a:path w="374015" h="372110">
                <a:moveTo>
                  <a:pt x="322524" y="32414"/>
                </a:moveTo>
                <a:lnTo>
                  <a:pt x="325949" y="31484"/>
                </a:lnTo>
                <a:lnTo>
                  <a:pt x="328949" y="31004"/>
                </a:lnTo>
                <a:lnTo>
                  <a:pt x="331549" y="31802"/>
                </a:lnTo>
                <a:lnTo>
                  <a:pt x="333274" y="32634"/>
                </a:lnTo>
                <a:lnTo>
                  <a:pt x="334149" y="34327"/>
                </a:lnTo>
                <a:lnTo>
                  <a:pt x="335074" y="36904"/>
                </a:lnTo>
                <a:lnTo>
                  <a:pt x="334699" y="39912"/>
                </a:lnTo>
                <a:lnTo>
                  <a:pt x="333874" y="43369"/>
                </a:lnTo>
                <a:lnTo>
                  <a:pt x="297599" y="140327"/>
                </a:lnTo>
                <a:lnTo>
                  <a:pt x="296799" y="143784"/>
                </a:lnTo>
                <a:lnTo>
                  <a:pt x="296449" y="148522"/>
                </a:lnTo>
                <a:lnTo>
                  <a:pt x="296524" y="152827"/>
                </a:lnTo>
                <a:lnTo>
                  <a:pt x="297024" y="157547"/>
                </a:lnTo>
                <a:lnTo>
                  <a:pt x="297949" y="161817"/>
                </a:lnTo>
                <a:lnTo>
                  <a:pt x="299724" y="166072"/>
                </a:lnTo>
                <a:lnTo>
                  <a:pt x="301099" y="169927"/>
                </a:lnTo>
                <a:lnTo>
                  <a:pt x="303699" y="173319"/>
                </a:lnTo>
                <a:lnTo>
                  <a:pt x="369849" y="251584"/>
                </a:lnTo>
                <a:lnTo>
                  <a:pt x="372049" y="254541"/>
                </a:lnTo>
                <a:lnTo>
                  <a:pt x="373399" y="257534"/>
                </a:lnTo>
                <a:lnTo>
                  <a:pt x="373874" y="259659"/>
                </a:lnTo>
                <a:lnTo>
                  <a:pt x="373024" y="262251"/>
                </a:lnTo>
                <a:lnTo>
                  <a:pt x="371749" y="263564"/>
                </a:lnTo>
                <a:lnTo>
                  <a:pt x="369649" y="264894"/>
                </a:lnTo>
                <a:lnTo>
                  <a:pt x="367074" y="265806"/>
                </a:lnTo>
                <a:lnTo>
                  <a:pt x="362774" y="265906"/>
                </a:lnTo>
                <a:lnTo>
                  <a:pt x="260424" y="261816"/>
                </a:lnTo>
                <a:lnTo>
                  <a:pt x="256124" y="261899"/>
                </a:lnTo>
                <a:lnTo>
                  <a:pt x="251849" y="262844"/>
                </a:lnTo>
                <a:lnTo>
                  <a:pt x="247574" y="264654"/>
                </a:lnTo>
                <a:lnTo>
                  <a:pt x="243324" y="266446"/>
                </a:lnTo>
                <a:lnTo>
                  <a:pt x="176124" y="365724"/>
                </a:lnTo>
                <a:lnTo>
                  <a:pt x="174024" y="368764"/>
                </a:lnTo>
                <a:lnTo>
                  <a:pt x="171899" y="370109"/>
                </a:lnTo>
                <a:lnTo>
                  <a:pt x="169749" y="371421"/>
                </a:lnTo>
                <a:lnTo>
                  <a:pt x="167624" y="371901"/>
                </a:lnTo>
                <a:lnTo>
                  <a:pt x="165449" y="370639"/>
                </a:lnTo>
                <a:lnTo>
                  <a:pt x="163274" y="369409"/>
                </a:lnTo>
                <a:lnTo>
                  <a:pt x="161949" y="366416"/>
                </a:lnTo>
                <a:lnTo>
                  <a:pt x="160599" y="363424"/>
                </a:lnTo>
                <a:lnTo>
                  <a:pt x="133224" y="264234"/>
                </a:lnTo>
                <a:lnTo>
                  <a:pt x="8724" y="216747"/>
                </a:lnTo>
                <a:lnTo>
                  <a:pt x="5674" y="215514"/>
                </a:lnTo>
                <a:lnTo>
                  <a:pt x="2649" y="214284"/>
                </a:lnTo>
                <a:lnTo>
                  <a:pt x="1349" y="212157"/>
                </a:lnTo>
                <a:lnTo>
                  <a:pt x="0" y="210029"/>
                </a:lnTo>
                <a:lnTo>
                  <a:pt x="91799" y="143817"/>
                </a:lnTo>
                <a:lnTo>
                  <a:pt x="95174" y="141174"/>
                </a:lnTo>
                <a:lnTo>
                  <a:pt x="106849" y="117747"/>
                </a:lnTo>
                <a:lnTo>
                  <a:pt x="106774" y="113442"/>
                </a:lnTo>
                <a:lnTo>
                  <a:pt x="99124" y="11299"/>
                </a:lnTo>
                <a:lnTo>
                  <a:pt x="99049" y="6997"/>
                </a:lnTo>
                <a:lnTo>
                  <a:pt x="99899" y="4402"/>
                </a:lnTo>
                <a:lnTo>
                  <a:pt x="101124" y="2227"/>
                </a:lnTo>
                <a:lnTo>
                  <a:pt x="102399" y="914"/>
                </a:lnTo>
                <a:lnTo>
                  <a:pt x="104974" y="0"/>
                </a:lnTo>
                <a:lnTo>
                  <a:pt x="107124" y="402"/>
                </a:lnTo>
                <a:lnTo>
                  <a:pt x="110149" y="1632"/>
                </a:lnTo>
                <a:lnTo>
                  <a:pt x="113199" y="3727"/>
                </a:lnTo>
                <a:lnTo>
                  <a:pt x="193724" y="67104"/>
                </a:lnTo>
                <a:lnTo>
                  <a:pt x="197199" y="69597"/>
                </a:lnTo>
                <a:lnTo>
                  <a:pt x="201074" y="70812"/>
                </a:lnTo>
                <a:lnTo>
                  <a:pt x="205424" y="72459"/>
                </a:lnTo>
                <a:lnTo>
                  <a:pt x="209724" y="73242"/>
                </a:lnTo>
                <a:lnTo>
                  <a:pt x="214449" y="73577"/>
                </a:lnTo>
                <a:lnTo>
                  <a:pt x="218749" y="73494"/>
                </a:lnTo>
                <a:lnTo>
                  <a:pt x="223474" y="72982"/>
                </a:lnTo>
                <a:lnTo>
                  <a:pt x="226899" y="72052"/>
                </a:lnTo>
                <a:lnTo>
                  <a:pt x="322524" y="32414"/>
                </a:lnTo>
                <a:close/>
              </a:path>
            </a:pathLst>
          </a:custGeom>
          <a:noFill/>
          <a:ln w="19080">
            <a:solidFill>
              <a:srgbClr val="ff9700"/>
            </a:solidFill>
            <a:round/>
          </a:ln>
        </p:spPr>
        <p:style>
          <a:lnRef idx="0"/>
          <a:fillRef idx="0"/>
          <a:effectRef idx="0"/>
          <a:fontRef idx="minor"/>
        </p:style>
      </p:sp>
      <p:sp>
        <p:nvSpPr>
          <p:cNvPr id="66" name="CustomShape 18"/>
          <p:cNvSpPr/>
          <p:nvPr/>
        </p:nvSpPr>
        <p:spPr>
          <a:xfrm>
            <a:off x="8228160" y="1744560"/>
            <a:ext cx="167760" cy="161280"/>
          </a:xfrm>
          <a:prstGeom prst="rect">
            <a:avLst/>
          </a:prstGeom>
          <a:blipFill rotWithShape="0">
            <a:blip r:embed="rId7"/>
            <a:stretch>
              <a:fillRect/>
            </a:stretch>
          </a:blipFill>
          <a:ln>
            <a:noFill/>
          </a:ln>
        </p:spPr>
        <p:style>
          <a:lnRef idx="0"/>
          <a:fillRef idx="0"/>
          <a:effectRef idx="0"/>
          <a:fontRef idx="minor"/>
        </p:style>
      </p:sp>
      <p:sp>
        <p:nvSpPr>
          <p:cNvPr id="67" name="CustomShape 19"/>
          <p:cNvSpPr/>
          <p:nvPr/>
        </p:nvSpPr>
        <p:spPr>
          <a:xfrm>
            <a:off x="6579000" y="2135520"/>
            <a:ext cx="623880" cy="672840"/>
          </a:xfrm>
          <a:custGeom>
            <a:avLst/>
            <a:gdLst/>
            <a:ahLst/>
            <a:rect l="l" t="t" r="r" b="b"/>
            <a:pathLst>
              <a:path w="626109" h="675005">
                <a:moveTo>
                  <a:pt x="486774" y="655833"/>
                </a:moveTo>
                <a:lnTo>
                  <a:pt x="453849" y="469084"/>
                </a:lnTo>
                <a:lnTo>
                  <a:pt x="601823" y="257754"/>
                </a:lnTo>
                <a:lnTo>
                  <a:pt x="606198" y="251511"/>
                </a:lnTo>
                <a:lnTo>
                  <a:pt x="609373" y="243644"/>
                </a:lnTo>
                <a:lnTo>
                  <a:pt x="623948" y="191802"/>
                </a:lnTo>
                <a:lnTo>
                  <a:pt x="626073" y="152199"/>
                </a:lnTo>
                <a:lnTo>
                  <a:pt x="625298" y="132254"/>
                </a:lnTo>
                <a:lnTo>
                  <a:pt x="620198" y="92984"/>
                </a:lnTo>
                <a:lnTo>
                  <a:pt x="608648" y="43012"/>
                </a:lnTo>
                <a:lnTo>
                  <a:pt x="590573" y="7869"/>
                </a:lnTo>
                <a:lnTo>
                  <a:pt x="547223" y="0"/>
                </a:lnTo>
                <a:lnTo>
                  <a:pt x="530998" y="1062"/>
                </a:lnTo>
                <a:lnTo>
                  <a:pt x="514023" y="3119"/>
                </a:lnTo>
                <a:lnTo>
                  <a:pt x="496324" y="6239"/>
                </a:lnTo>
                <a:lnTo>
                  <a:pt x="476999" y="10584"/>
                </a:lnTo>
                <a:lnTo>
                  <a:pt x="457674" y="14889"/>
                </a:lnTo>
                <a:lnTo>
                  <a:pt x="420024" y="28839"/>
                </a:lnTo>
                <a:lnTo>
                  <a:pt x="385599" y="45849"/>
                </a:lnTo>
                <a:lnTo>
                  <a:pt x="371074" y="56614"/>
                </a:lnTo>
                <a:lnTo>
                  <a:pt x="363749" y="61579"/>
                </a:lnTo>
                <a:lnTo>
                  <a:pt x="358474" y="67979"/>
                </a:lnTo>
                <a:lnTo>
                  <a:pt x="352174" y="73662"/>
                </a:lnTo>
                <a:lnTo>
                  <a:pt x="347799" y="79904"/>
                </a:lnTo>
                <a:lnTo>
                  <a:pt x="199824" y="291241"/>
                </a:lnTo>
                <a:lnTo>
                  <a:pt x="13099" y="324169"/>
                </a:lnTo>
                <a:lnTo>
                  <a:pt x="7924" y="325976"/>
                </a:lnTo>
                <a:lnTo>
                  <a:pt x="4574" y="327469"/>
                </a:lnTo>
                <a:lnTo>
                  <a:pt x="1324" y="329879"/>
                </a:lnTo>
                <a:lnTo>
                  <a:pt x="0" y="332844"/>
                </a:lnTo>
                <a:lnTo>
                  <a:pt x="474" y="335496"/>
                </a:lnTo>
                <a:lnTo>
                  <a:pt x="1999" y="338899"/>
                </a:lnTo>
                <a:lnTo>
                  <a:pt x="4399" y="342109"/>
                </a:lnTo>
                <a:lnTo>
                  <a:pt x="8724" y="345921"/>
                </a:lnTo>
                <a:lnTo>
                  <a:pt x="111624" y="417209"/>
                </a:lnTo>
                <a:lnTo>
                  <a:pt x="102124" y="430734"/>
                </a:lnTo>
                <a:lnTo>
                  <a:pt x="55899" y="448034"/>
                </a:lnTo>
                <a:lnTo>
                  <a:pt x="43499" y="460259"/>
                </a:lnTo>
                <a:lnTo>
                  <a:pt x="44099" y="463784"/>
                </a:lnTo>
                <a:lnTo>
                  <a:pt x="331474" y="670458"/>
                </a:lnTo>
                <a:lnTo>
                  <a:pt x="344949" y="674483"/>
                </a:lnTo>
                <a:lnTo>
                  <a:pt x="348524" y="673858"/>
                </a:lnTo>
                <a:lnTo>
                  <a:pt x="356149" y="608608"/>
                </a:lnTo>
                <a:lnTo>
                  <a:pt x="365649" y="595058"/>
                </a:lnTo>
                <a:lnTo>
                  <a:pt x="467799" y="667383"/>
                </a:lnTo>
                <a:lnTo>
                  <a:pt x="472849" y="670158"/>
                </a:lnTo>
                <a:lnTo>
                  <a:pt x="476724" y="671333"/>
                </a:lnTo>
                <a:lnTo>
                  <a:pt x="480399" y="671583"/>
                </a:lnTo>
                <a:lnTo>
                  <a:pt x="483074" y="671108"/>
                </a:lnTo>
                <a:lnTo>
                  <a:pt x="485399" y="668858"/>
                </a:lnTo>
                <a:lnTo>
                  <a:pt x="486549" y="665008"/>
                </a:lnTo>
                <a:lnTo>
                  <a:pt x="486799" y="661308"/>
                </a:lnTo>
                <a:lnTo>
                  <a:pt x="486774" y="655833"/>
                </a:lnTo>
                <a:close/>
              </a:path>
            </a:pathLst>
          </a:custGeom>
          <a:noFill/>
          <a:ln w="19080">
            <a:solidFill>
              <a:srgbClr val="3f5277"/>
            </a:solidFill>
            <a:round/>
          </a:ln>
        </p:spPr>
        <p:style>
          <a:lnRef idx="0"/>
          <a:fillRef idx="0"/>
          <a:effectRef idx="0"/>
          <a:fontRef idx="minor"/>
        </p:style>
      </p:sp>
      <p:sp>
        <p:nvSpPr>
          <p:cNvPr id="68" name="CustomShape 20"/>
          <p:cNvSpPr/>
          <p:nvPr/>
        </p:nvSpPr>
        <p:spPr>
          <a:xfrm>
            <a:off x="6797520" y="2494800"/>
            <a:ext cx="128880" cy="161280"/>
          </a:xfrm>
          <a:prstGeom prst="rect">
            <a:avLst/>
          </a:prstGeom>
          <a:blipFill rotWithShape="0">
            <a:blip r:embed="rId8"/>
            <a:stretch>
              <a:fillRect/>
            </a:stretch>
          </a:blipFill>
          <a:ln>
            <a:noFill/>
          </a:ln>
        </p:spPr>
        <p:style>
          <a:lnRef idx="0"/>
          <a:fillRef idx="0"/>
          <a:effectRef idx="0"/>
          <a:fontRef idx="minor"/>
        </p:style>
      </p:sp>
      <p:sp>
        <p:nvSpPr>
          <p:cNvPr id="69" name="CustomShape 21"/>
          <p:cNvSpPr/>
          <p:nvPr/>
        </p:nvSpPr>
        <p:spPr>
          <a:xfrm>
            <a:off x="6927480" y="2241360"/>
            <a:ext cx="194760" cy="194760"/>
          </a:xfrm>
          <a:prstGeom prst="rect">
            <a:avLst/>
          </a:prstGeom>
          <a:blipFill rotWithShape="0">
            <a:blip r:embed="rId9"/>
            <a:stretch>
              <a:fillRect/>
            </a:stretch>
          </a:blipFill>
          <a:ln>
            <a:noFill/>
          </a:ln>
        </p:spPr>
        <p:style>
          <a:lnRef idx="0"/>
          <a:fillRef idx="0"/>
          <a:effectRef idx="0"/>
          <a:fontRef idx="minor"/>
        </p:style>
      </p:sp>
      <p:sp>
        <p:nvSpPr>
          <p:cNvPr id="70" name="CustomShape 22"/>
          <p:cNvSpPr/>
          <p:nvPr/>
        </p:nvSpPr>
        <p:spPr>
          <a:xfrm>
            <a:off x="6626160" y="2682000"/>
            <a:ext cx="204480" cy="180360"/>
          </a:xfrm>
          <a:prstGeom prst="rect">
            <a:avLst/>
          </a:prstGeom>
          <a:blipFill rotWithShape="0">
            <a:blip r:embed="rId10"/>
            <a:stretch>
              <a:fillRect/>
            </a:stretch>
          </a:blipFill>
          <a:ln>
            <a:noFill/>
          </a:ln>
        </p:spPr>
        <p:style>
          <a:lnRef idx="0"/>
          <a:fillRef idx="0"/>
          <a:effectRef idx="0"/>
          <a:fontRef idx="minor"/>
        </p:style>
      </p:sp>
      <p:sp>
        <p:nvSpPr>
          <p:cNvPr id="71" name="CustomShape 23"/>
          <p:cNvSpPr/>
          <p:nvPr/>
        </p:nvSpPr>
        <p:spPr>
          <a:xfrm>
            <a:off x="6302520" y="746280"/>
            <a:ext cx="247320" cy="234720"/>
          </a:xfrm>
          <a:custGeom>
            <a:avLst/>
            <a:gdLst/>
            <a:ahLst/>
            <a:rect l="l" t="t" r="r" b="b"/>
            <a:pathLst>
              <a:path w="249554" h="236855">
                <a:moveTo>
                  <a:pt x="119399" y="4789"/>
                </a:moveTo>
                <a:lnTo>
                  <a:pt x="120599" y="2787"/>
                </a:lnTo>
                <a:lnTo>
                  <a:pt x="121799" y="1197"/>
                </a:lnTo>
                <a:lnTo>
                  <a:pt x="123399" y="392"/>
                </a:lnTo>
                <a:lnTo>
                  <a:pt x="124599" y="0"/>
                </a:lnTo>
                <a:lnTo>
                  <a:pt x="125824" y="392"/>
                </a:lnTo>
                <a:lnTo>
                  <a:pt x="127424" y="1197"/>
                </a:lnTo>
                <a:lnTo>
                  <a:pt x="128624" y="2787"/>
                </a:lnTo>
                <a:lnTo>
                  <a:pt x="129849" y="4789"/>
                </a:lnTo>
                <a:lnTo>
                  <a:pt x="157174" y="67109"/>
                </a:lnTo>
                <a:lnTo>
                  <a:pt x="158374" y="69109"/>
                </a:lnTo>
                <a:lnTo>
                  <a:pt x="170024" y="78297"/>
                </a:lnTo>
                <a:lnTo>
                  <a:pt x="172449" y="79494"/>
                </a:lnTo>
                <a:lnTo>
                  <a:pt x="175274" y="79904"/>
                </a:lnTo>
                <a:lnTo>
                  <a:pt x="242799" y="86697"/>
                </a:lnTo>
                <a:lnTo>
                  <a:pt x="245199" y="87089"/>
                </a:lnTo>
                <a:lnTo>
                  <a:pt x="247224" y="87894"/>
                </a:lnTo>
                <a:lnTo>
                  <a:pt x="248424" y="88682"/>
                </a:lnTo>
                <a:lnTo>
                  <a:pt x="249224" y="90289"/>
                </a:lnTo>
                <a:lnTo>
                  <a:pt x="249224" y="91487"/>
                </a:lnTo>
                <a:lnTo>
                  <a:pt x="248824" y="93077"/>
                </a:lnTo>
                <a:lnTo>
                  <a:pt x="248024" y="94684"/>
                </a:lnTo>
                <a:lnTo>
                  <a:pt x="246024" y="96687"/>
                </a:lnTo>
                <a:lnTo>
                  <a:pt x="195374" y="141422"/>
                </a:lnTo>
                <a:lnTo>
                  <a:pt x="193349" y="143424"/>
                </a:lnTo>
                <a:lnTo>
                  <a:pt x="191749" y="145819"/>
                </a:lnTo>
                <a:lnTo>
                  <a:pt x="190549" y="148624"/>
                </a:lnTo>
                <a:lnTo>
                  <a:pt x="189349" y="151412"/>
                </a:lnTo>
                <a:lnTo>
                  <a:pt x="188524" y="154217"/>
                </a:lnTo>
                <a:lnTo>
                  <a:pt x="188124" y="157007"/>
                </a:lnTo>
                <a:lnTo>
                  <a:pt x="188124" y="159812"/>
                </a:lnTo>
                <a:lnTo>
                  <a:pt x="188524" y="162599"/>
                </a:lnTo>
                <a:lnTo>
                  <a:pt x="202999" y="228924"/>
                </a:lnTo>
                <a:lnTo>
                  <a:pt x="203399" y="231319"/>
                </a:lnTo>
                <a:lnTo>
                  <a:pt x="202999" y="232927"/>
                </a:lnTo>
                <a:lnTo>
                  <a:pt x="202599" y="234517"/>
                </a:lnTo>
                <a:lnTo>
                  <a:pt x="201799" y="235714"/>
                </a:lnTo>
                <a:lnTo>
                  <a:pt x="200174" y="236109"/>
                </a:lnTo>
                <a:lnTo>
                  <a:pt x="198574" y="236519"/>
                </a:lnTo>
                <a:lnTo>
                  <a:pt x="196574" y="235714"/>
                </a:lnTo>
                <a:lnTo>
                  <a:pt x="194549" y="234912"/>
                </a:lnTo>
                <a:lnTo>
                  <a:pt x="135874" y="200559"/>
                </a:lnTo>
                <a:lnTo>
                  <a:pt x="133449" y="199362"/>
                </a:lnTo>
                <a:lnTo>
                  <a:pt x="130649" y="198559"/>
                </a:lnTo>
                <a:lnTo>
                  <a:pt x="127424" y="198164"/>
                </a:lnTo>
                <a:lnTo>
                  <a:pt x="124599" y="198164"/>
                </a:lnTo>
                <a:lnTo>
                  <a:pt x="121799" y="198164"/>
                </a:lnTo>
                <a:lnTo>
                  <a:pt x="118574" y="198559"/>
                </a:lnTo>
                <a:lnTo>
                  <a:pt x="115774" y="199362"/>
                </a:lnTo>
                <a:lnTo>
                  <a:pt x="113349" y="200559"/>
                </a:lnTo>
                <a:lnTo>
                  <a:pt x="54674" y="234912"/>
                </a:lnTo>
                <a:lnTo>
                  <a:pt x="52674" y="235714"/>
                </a:lnTo>
                <a:lnTo>
                  <a:pt x="50649" y="236519"/>
                </a:lnTo>
                <a:lnTo>
                  <a:pt x="49049" y="236109"/>
                </a:lnTo>
                <a:lnTo>
                  <a:pt x="47424" y="235714"/>
                </a:lnTo>
                <a:lnTo>
                  <a:pt x="46649" y="234517"/>
                </a:lnTo>
                <a:lnTo>
                  <a:pt x="46224" y="232927"/>
                </a:lnTo>
                <a:lnTo>
                  <a:pt x="45824" y="231319"/>
                </a:lnTo>
                <a:lnTo>
                  <a:pt x="46224" y="228924"/>
                </a:lnTo>
                <a:lnTo>
                  <a:pt x="60699" y="162599"/>
                </a:lnTo>
                <a:lnTo>
                  <a:pt x="61099" y="159812"/>
                </a:lnTo>
                <a:lnTo>
                  <a:pt x="61099" y="157007"/>
                </a:lnTo>
                <a:lnTo>
                  <a:pt x="60699" y="154217"/>
                </a:lnTo>
                <a:lnTo>
                  <a:pt x="3224" y="96687"/>
                </a:lnTo>
                <a:lnTo>
                  <a:pt x="1199" y="94684"/>
                </a:lnTo>
                <a:lnTo>
                  <a:pt x="399" y="93077"/>
                </a:lnTo>
                <a:lnTo>
                  <a:pt x="0" y="91487"/>
                </a:lnTo>
                <a:lnTo>
                  <a:pt x="0" y="90289"/>
                </a:lnTo>
                <a:lnTo>
                  <a:pt x="73974" y="79904"/>
                </a:lnTo>
                <a:lnTo>
                  <a:pt x="76774" y="79494"/>
                </a:lnTo>
                <a:lnTo>
                  <a:pt x="79199" y="78297"/>
                </a:lnTo>
                <a:lnTo>
                  <a:pt x="81999" y="77099"/>
                </a:lnTo>
                <a:lnTo>
                  <a:pt x="84424" y="75509"/>
                </a:lnTo>
                <a:lnTo>
                  <a:pt x="86824" y="73507"/>
                </a:lnTo>
                <a:lnTo>
                  <a:pt x="88849" y="71507"/>
                </a:lnTo>
                <a:lnTo>
                  <a:pt x="90849" y="69109"/>
                </a:lnTo>
                <a:lnTo>
                  <a:pt x="92074" y="67109"/>
                </a:lnTo>
                <a:lnTo>
                  <a:pt x="119399" y="4789"/>
                </a:lnTo>
                <a:close/>
              </a:path>
            </a:pathLst>
          </a:custGeom>
          <a:noFill/>
          <a:ln w="19080">
            <a:solidFill>
              <a:srgbClr val="ff9700"/>
            </a:solidFill>
            <a:round/>
          </a:ln>
        </p:spPr>
        <p:style>
          <a:lnRef idx="0"/>
          <a:fillRef idx="0"/>
          <a:effectRef idx="0"/>
          <a:fontRef idx="minor"/>
        </p:style>
      </p:sp>
      <p:sp>
        <p:nvSpPr>
          <p:cNvPr id="72" name="CustomShape 24"/>
          <p:cNvSpPr/>
          <p:nvPr/>
        </p:nvSpPr>
        <p:spPr>
          <a:xfrm>
            <a:off x="6127200" y="1455840"/>
            <a:ext cx="163080" cy="168120"/>
          </a:xfrm>
          <a:prstGeom prst="rect">
            <a:avLst/>
          </a:prstGeom>
          <a:blipFill rotWithShape="0">
            <a:blip r:embed="rId11"/>
            <a:stretch>
              <a:fillRect/>
            </a:stretch>
          </a:blipFill>
          <a:ln>
            <a:noFill/>
          </a:ln>
        </p:spPr>
        <p:style>
          <a:lnRef idx="0"/>
          <a:fillRef idx="0"/>
          <a:effectRef idx="0"/>
          <a:fontRef idx="minor"/>
        </p:style>
      </p:sp>
      <p:sp>
        <p:nvSpPr>
          <p:cNvPr id="73" name="PlaceHolder 25"/>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74" name="PlaceHolder 2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1" name="CustomShape 1"/>
          <p:cNvSpPr/>
          <p:nvPr/>
        </p:nvSpPr>
        <p:spPr>
          <a:xfrm>
            <a:off x="1809720" y="60480"/>
            <a:ext cx="391680" cy="129960"/>
          </a:xfrm>
          <a:custGeom>
            <a:avLst/>
            <a:gdLst/>
            <a:ahLst/>
            <a:rect l="l" t="t" r="r" b="b"/>
            <a:pathLst>
              <a:path w="393700" h="132080">
                <a:moveTo>
                  <a:pt x="393699" y="131762"/>
                </a:moveTo>
                <a:lnTo>
                  <a:pt x="0" y="131762"/>
                </a:lnTo>
                <a:lnTo>
                  <a:pt x="27574" y="0"/>
                </a:lnTo>
                <a:lnTo>
                  <a:pt x="393699" y="131762"/>
                </a:lnTo>
                <a:close/>
              </a:path>
            </a:pathLst>
          </a:custGeom>
          <a:solidFill>
            <a:srgbClr val="263148"/>
          </a:solidFill>
          <a:ln>
            <a:noFill/>
          </a:ln>
        </p:spPr>
        <p:style>
          <a:lnRef idx="0"/>
          <a:fillRef idx="0"/>
          <a:effectRef idx="0"/>
          <a:fontRef idx="minor"/>
        </p:style>
      </p:sp>
      <p:sp>
        <p:nvSpPr>
          <p:cNvPr id="112" name="CustomShape 2"/>
          <p:cNvSpPr/>
          <p:nvPr/>
        </p:nvSpPr>
        <p:spPr>
          <a:xfrm>
            <a:off x="3240" y="0"/>
            <a:ext cx="2028600" cy="664560"/>
          </a:xfrm>
          <a:custGeom>
            <a:avLst/>
            <a:gdLst/>
            <a:ahLst/>
            <a:rect l="l" t="t" r="r" b="b"/>
            <a:pathLst>
              <a:path w="2030730" h="666750">
                <a:moveTo>
                  <a:pt x="2030437" y="0"/>
                </a:moveTo>
                <a:lnTo>
                  <a:pt x="1371600" y="0"/>
                </a:lnTo>
                <a:lnTo>
                  <a:pt x="1370012" y="0"/>
                </a:lnTo>
                <a:lnTo>
                  <a:pt x="0" y="0"/>
                </a:lnTo>
                <a:lnTo>
                  <a:pt x="0" y="666750"/>
                </a:lnTo>
                <a:lnTo>
                  <a:pt x="1371600" y="666750"/>
                </a:lnTo>
                <a:lnTo>
                  <a:pt x="1371600" y="660400"/>
                </a:lnTo>
                <a:lnTo>
                  <a:pt x="2030437" y="0"/>
                </a:lnTo>
                <a:close/>
              </a:path>
            </a:pathLst>
          </a:custGeom>
          <a:solidFill>
            <a:srgbClr val="c6d3e6"/>
          </a:solidFill>
          <a:ln>
            <a:noFill/>
          </a:ln>
        </p:spPr>
        <p:style>
          <a:lnRef idx="0"/>
          <a:fillRef idx="0"/>
          <a:effectRef idx="0"/>
          <a:fontRef idx="minor"/>
        </p:style>
      </p:sp>
      <p:sp>
        <p:nvSpPr>
          <p:cNvPr id="113" name="CustomShape 3"/>
          <p:cNvSpPr/>
          <p:nvPr/>
        </p:nvSpPr>
        <p:spPr>
          <a:xfrm>
            <a:off x="0" y="189000"/>
            <a:ext cx="2198160" cy="302760"/>
          </a:xfrm>
          <a:custGeom>
            <a:avLst/>
            <a:gdLst/>
            <a:ahLst/>
            <a:rect l="l" t="t" r="r" b="b"/>
            <a:pathLst>
              <a:path w="2200275" h="304800">
                <a:moveTo>
                  <a:pt x="2200262" y="0"/>
                </a:moveTo>
                <a:lnTo>
                  <a:pt x="1901812" y="0"/>
                </a:lnTo>
                <a:lnTo>
                  <a:pt x="1895462" y="0"/>
                </a:lnTo>
                <a:lnTo>
                  <a:pt x="0" y="0"/>
                </a:lnTo>
                <a:lnTo>
                  <a:pt x="0" y="304800"/>
                </a:lnTo>
                <a:lnTo>
                  <a:pt x="1895462" y="304800"/>
                </a:lnTo>
                <a:lnTo>
                  <a:pt x="1901812" y="304800"/>
                </a:lnTo>
                <a:lnTo>
                  <a:pt x="1901812" y="298450"/>
                </a:lnTo>
                <a:lnTo>
                  <a:pt x="2200262" y="0"/>
                </a:lnTo>
                <a:close/>
              </a:path>
            </a:pathLst>
          </a:custGeom>
          <a:solidFill>
            <a:srgbClr val="3f5277"/>
          </a:solidFill>
          <a:ln>
            <a:noFill/>
          </a:ln>
        </p:spPr>
        <p:style>
          <a:lnRef idx="0"/>
          <a:fillRef idx="0"/>
          <a:effectRef idx="0"/>
          <a:fontRef idx="minor"/>
        </p:style>
      </p:sp>
      <p:sp>
        <p:nvSpPr>
          <p:cNvPr id="114" name="CustomShape 4"/>
          <p:cNvSpPr/>
          <p:nvPr/>
        </p:nvSpPr>
        <p:spPr>
          <a:xfrm>
            <a:off x="6946920" y="4948200"/>
            <a:ext cx="391680" cy="12996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sp>
        <p:nvSpPr>
          <p:cNvPr id="115" name="CustomShape 5"/>
          <p:cNvSpPr/>
          <p:nvPr/>
        </p:nvSpPr>
        <p:spPr>
          <a:xfrm>
            <a:off x="7107120" y="4471920"/>
            <a:ext cx="2035080" cy="66960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116" name="CustomShape 6"/>
          <p:cNvSpPr/>
          <p:nvPr/>
        </p:nvSpPr>
        <p:spPr>
          <a:xfrm>
            <a:off x="6950160" y="4646520"/>
            <a:ext cx="2191680" cy="30276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sp>
        <p:nvSpPr>
          <p:cNvPr id="117" name="CustomShape 7"/>
          <p:cNvSpPr/>
          <p:nvPr/>
        </p:nvSpPr>
        <p:spPr>
          <a:xfrm>
            <a:off x="8524800" y="193680"/>
            <a:ext cx="513720" cy="702720"/>
          </a:xfrm>
          <a:prstGeom prst="rect">
            <a:avLst/>
          </a:prstGeom>
          <a:blipFill rotWithShape="0">
            <a:blip r:embed="rId2"/>
            <a:stretch>
              <a:fillRect/>
            </a:stretch>
          </a:blipFill>
          <a:ln>
            <a:noFill/>
          </a:ln>
        </p:spPr>
        <p:style>
          <a:lnRef idx="0"/>
          <a:fillRef idx="0"/>
          <a:effectRef idx="0"/>
          <a:fontRef idx="minor"/>
        </p:style>
      </p:sp>
      <p:sp>
        <p:nvSpPr>
          <p:cNvPr id="118" name="CustomShape 8"/>
          <p:cNvSpPr/>
          <p:nvPr/>
        </p:nvSpPr>
        <p:spPr>
          <a:xfrm>
            <a:off x="7226280" y="4637160"/>
            <a:ext cx="297720" cy="297720"/>
          </a:xfrm>
          <a:prstGeom prst="rect">
            <a:avLst/>
          </a:prstGeom>
          <a:blipFill rotWithShape="0">
            <a:blip r:embed="rId3"/>
            <a:stretch>
              <a:fillRect/>
            </a:stretch>
          </a:blipFill>
          <a:ln>
            <a:noFill/>
          </a:ln>
        </p:spPr>
        <p:style>
          <a:lnRef idx="0"/>
          <a:fillRef idx="0"/>
          <a:effectRef idx="0"/>
          <a:fontRef idx="minor"/>
        </p:style>
      </p:sp>
      <p:sp>
        <p:nvSpPr>
          <p:cNvPr id="119" name="CustomShape 9"/>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120" name="CustomShape 10"/>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121" name="CustomShape 11"/>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sp>
        <p:nvSpPr>
          <p:cNvPr id="122" name="CustomShape 12"/>
          <p:cNvSpPr/>
          <p:nvPr/>
        </p:nvSpPr>
        <p:spPr>
          <a:xfrm>
            <a:off x="6681600" y="379440"/>
            <a:ext cx="1587240" cy="1585440"/>
          </a:xfrm>
          <a:custGeom>
            <a:avLst/>
            <a:gdLst/>
            <a:ahLst/>
            <a:rect l="l" t="t" r="r" b="b"/>
            <a:pathLst>
              <a:path w="1589404" h="1587500">
                <a:moveTo>
                  <a:pt x="588198" y="1378929"/>
                </a:moveTo>
                <a:lnTo>
                  <a:pt x="630848" y="1390797"/>
                </a:lnTo>
                <a:lnTo>
                  <a:pt x="671173" y="1400234"/>
                </a:lnTo>
                <a:lnTo>
                  <a:pt x="713923" y="1405002"/>
                </a:lnTo>
                <a:lnTo>
                  <a:pt x="756573" y="1409767"/>
                </a:lnTo>
                <a:lnTo>
                  <a:pt x="799323" y="1409767"/>
                </a:lnTo>
                <a:lnTo>
                  <a:pt x="841973" y="1407334"/>
                </a:lnTo>
                <a:lnTo>
                  <a:pt x="882298" y="1402569"/>
                </a:lnTo>
                <a:lnTo>
                  <a:pt x="924948" y="1393132"/>
                </a:lnTo>
                <a:lnTo>
                  <a:pt x="965273" y="1383697"/>
                </a:lnTo>
                <a:lnTo>
                  <a:pt x="1008022" y="1369397"/>
                </a:lnTo>
                <a:lnTo>
                  <a:pt x="1045997" y="1352859"/>
                </a:lnTo>
                <a:lnTo>
                  <a:pt x="1086322" y="1333889"/>
                </a:lnTo>
                <a:lnTo>
                  <a:pt x="1124197" y="1310252"/>
                </a:lnTo>
                <a:lnTo>
                  <a:pt x="1159822" y="1286514"/>
                </a:lnTo>
                <a:lnTo>
                  <a:pt x="1195372" y="1258109"/>
                </a:lnTo>
                <a:lnTo>
                  <a:pt x="1228597" y="1227272"/>
                </a:lnTo>
                <a:lnTo>
                  <a:pt x="1259347" y="1194100"/>
                </a:lnTo>
                <a:lnTo>
                  <a:pt x="1287897" y="1158592"/>
                </a:lnTo>
                <a:lnTo>
                  <a:pt x="1311547" y="1123085"/>
                </a:lnTo>
                <a:lnTo>
                  <a:pt x="1335322" y="1085147"/>
                </a:lnTo>
                <a:lnTo>
                  <a:pt x="1354297" y="1044872"/>
                </a:lnTo>
                <a:lnTo>
                  <a:pt x="1370872" y="1006935"/>
                </a:lnTo>
                <a:lnTo>
                  <a:pt x="1385072" y="964325"/>
                </a:lnTo>
                <a:lnTo>
                  <a:pt x="1394622" y="924053"/>
                </a:lnTo>
                <a:lnTo>
                  <a:pt x="1404072" y="881348"/>
                </a:lnTo>
                <a:lnTo>
                  <a:pt x="1408847" y="841073"/>
                </a:lnTo>
                <a:lnTo>
                  <a:pt x="1411172" y="798465"/>
                </a:lnTo>
                <a:lnTo>
                  <a:pt x="1411172" y="755858"/>
                </a:lnTo>
                <a:lnTo>
                  <a:pt x="1406397" y="713151"/>
                </a:lnTo>
                <a:lnTo>
                  <a:pt x="1401722" y="670543"/>
                </a:lnTo>
                <a:lnTo>
                  <a:pt x="1392197" y="630271"/>
                </a:lnTo>
                <a:lnTo>
                  <a:pt x="1380397" y="587563"/>
                </a:lnTo>
                <a:moveTo>
                  <a:pt x="1565321" y="23734"/>
                </a:moveTo>
                <a:lnTo>
                  <a:pt x="1551121" y="11867"/>
                </a:lnTo>
                <a:lnTo>
                  <a:pt x="1534571" y="4764"/>
                </a:lnTo>
                <a:lnTo>
                  <a:pt x="1513146" y="0"/>
                </a:lnTo>
                <a:lnTo>
                  <a:pt x="1491821" y="0"/>
                </a:lnTo>
                <a:lnTo>
                  <a:pt x="1437272" y="7099"/>
                </a:lnTo>
                <a:lnTo>
                  <a:pt x="1373297" y="28502"/>
                </a:lnTo>
                <a:lnTo>
                  <a:pt x="1337647" y="42704"/>
                </a:lnTo>
                <a:lnTo>
                  <a:pt x="1299772" y="59242"/>
                </a:lnTo>
                <a:lnTo>
                  <a:pt x="1261797" y="80547"/>
                </a:lnTo>
                <a:lnTo>
                  <a:pt x="1221472" y="101947"/>
                </a:lnTo>
                <a:lnTo>
                  <a:pt x="1136072" y="156424"/>
                </a:lnTo>
                <a:lnTo>
                  <a:pt x="1043547" y="220337"/>
                </a:lnTo>
                <a:lnTo>
                  <a:pt x="1000897" y="203799"/>
                </a:lnTo>
                <a:lnTo>
                  <a:pt x="955823" y="189597"/>
                </a:lnTo>
                <a:lnTo>
                  <a:pt x="910723" y="180062"/>
                </a:lnTo>
                <a:lnTo>
                  <a:pt x="865748" y="172962"/>
                </a:lnTo>
                <a:lnTo>
                  <a:pt x="820648" y="168292"/>
                </a:lnTo>
                <a:lnTo>
                  <a:pt x="773223" y="168292"/>
                </a:lnTo>
                <a:lnTo>
                  <a:pt x="728148" y="172962"/>
                </a:lnTo>
                <a:lnTo>
                  <a:pt x="683048" y="177727"/>
                </a:lnTo>
                <a:lnTo>
                  <a:pt x="637973" y="187164"/>
                </a:lnTo>
                <a:lnTo>
                  <a:pt x="592973" y="201367"/>
                </a:lnTo>
                <a:lnTo>
                  <a:pt x="550223" y="218002"/>
                </a:lnTo>
                <a:lnTo>
                  <a:pt x="507573" y="236972"/>
                </a:lnTo>
                <a:lnTo>
                  <a:pt x="464924" y="260609"/>
                </a:lnTo>
                <a:lnTo>
                  <a:pt x="426924" y="289111"/>
                </a:lnTo>
                <a:lnTo>
                  <a:pt x="388949" y="317519"/>
                </a:lnTo>
                <a:lnTo>
                  <a:pt x="351074" y="350689"/>
                </a:lnTo>
                <a:lnTo>
                  <a:pt x="317874" y="388629"/>
                </a:lnTo>
                <a:lnTo>
                  <a:pt x="289324" y="426471"/>
                </a:lnTo>
                <a:lnTo>
                  <a:pt x="260899" y="464409"/>
                </a:lnTo>
                <a:lnTo>
                  <a:pt x="237224" y="507018"/>
                </a:lnTo>
                <a:lnTo>
                  <a:pt x="218249" y="549723"/>
                </a:lnTo>
                <a:lnTo>
                  <a:pt x="201599" y="592331"/>
                </a:lnTo>
                <a:lnTo>
                  <a:pt x="187374" y="637371"/>
                </a:lnTo>
                <a:lnTo>
                  <a:pt x="177924" y="682411"/>
                </a:lnTo>
                <a:lnTo>
                  <a:pt x="173149" y="727356"/>
                </a:lnTo>
                <a:lnTo>
                  <a:pt x="168374" y="772395"/>
                </a:lnTo>
                <a:lnTo>
                  <a:pt x="168374" y="819770"/>
                </a:lnTo>
                <a:lnTo>
                  <a:pt x="173149" y="864810"/>
                </a:lnTo>
                <a:lnTo>
                  <a:pt x="180274" y="909850"/>
                </a:lnTo>
                <a:lnTo>
                  <a:pt x="189724" y="954793"/>
                </a:lnTo>
                <a:lnTo>
                  <a:pt x="204024" y="999832"/>
                </a:lnTo>
                <a:lnTo>
                  <a:pt x="220574" y="1042442"/>
                </a:lnTo>
                <a:lnTo>
                  <a:pt x="156499" y="1134857"/>
                </a:lnTo>
                <a:lnTo>
                  <a:pt x="101974" y="1220170"/>
                </a:lnTo>
                <a:lnTo>
                  <a:pt x="80649" y="1260444"/>
                </a:lnTo>
                <a:lnTo>
                  <a:pt x="59324" y="1298382"/>
                </a:lnTo>
                <a:lnTo>
                  <a:pt x="42674" y="1336322"/>
                </a:lnTo>
                <a:lnTo>
                  <a:pt x="28449" y="1371829"/>
                </a:lnTo>
                <a:lnTo>
                  <a:pt x="7124" y="1435742"/>
                </a:lnTo>
                <a:lnTo>
                  <a:pt x="0" y="1490314"/>
                </a:lnTo>
                <a:lnTo>
                  <a:pt x="0" y="1511619"/>
                </a:lnTo>
                <a:lnTo>
                  <a:pt x="11899" y="1549459"/>
                </a:lnTo>
                <a:lnTo>
                  <a:pt x="47424" y="1580296"/>
                </a:lnTo>
                <a:lnTo>
                  <a:pt x="78299" y="1587399"/>
                </a:lnTo>
                <a:lnTo>
                  <a:pt x="94849" y="1587399"/>
                </a:lnTo>
                <a:lnTo>
                  <a:pt x="113849" y="1587399"/>
                </a:lnTo>
                <a:lnTo>
                  <a:pt x="135174" y="1582631"/>
                </a:lnTo>
                <a:lnTo>
                  <a:pt x="158949" y="1577964"/>
                </a:lnTo>
                <a:lnTo>
                  <a:pt x="208699" y="1563759"/>
                </a:lnTo>
                <a:lnTo>
                  <a:pt x="263224" y="1540024"/>
                </a:lnTo>
                <a:lnTo>
                  <a:pt x="322549" y="1511619"/>
                </a:lnTo>
                <a:lnTo>
                  <a:pt x="384274" y="1473679"/>
                </a:lnTo>
                <a:lnTo>
                  <a:pt x="453024" y="1431072"/>
                </a:lnTo>
                <a:lnTo>
                  <a:pt x="521773" y="1383697"/>
                </a:lnTo>
                <a:lnTo>
                  <a:pt x="595298" y="1329122"/>
                </a:lnTo>
                <a:lnTo>
                  <a:pt x="671173" y="1269977"/>
                </a:lnTo>
                <a:lnTo>
                  <a:pt x="749473" y="1205967"/>
                </a:lnTo>
                <a:lnTo>
                  <a:pt x="827773" y="1137287"/>
                </a:lnTo>
                <a:lnTo>
                  <a:pt x="906048" y="1063842"/>
                </a:lnTo>
                <a:lnTo>
                  <a:pt x="986698" y="985630"/>
                </a:lnTo>
                <a:lnTo>
                  <a:pt x="1064897" y="905083"/>
                </a:lnTo>
                <a:lnTo>
                  <a:pt x="1138422" y="826870"/>
                </a:lnTo>
                <a:lnTo>
                  <a:pt x="1207247" y="748658"/>
                </a:lnTo>
                <a:lnTo>
                  <a:pt x="1271247" y="670543"/>
                </a:lnTo>
                <a:lnTo>
                  <a:pt x="1330547" y="594666"/>
                </a:lnTo>
                <a:lnTo>
                  <a:pt x="1385072" y="521221"/>
                </a:lnTo>
                <a:lnTo>
                  <a:pt x="1432497" y="452541"/>
                </a:lnTo>
                <a:lnTo>
                  <a:pt x="1475247" y="383861"/>
                </a:lnTo>
                <a:lnTo>
                  <a:pt x="1513146" y="322284"/>
                </a:lnTo>
                <a:lnTo>
                  <a:pt x="1541671" y="263041"/>
                </a:lnTo>
                <a:lnTo>
                  <a:pt x="1565321" y="208564"/>
                </a:lnTo>
                <a:lnTo>
                  <a:pt x="1579546" y="158759"/>
                </a:lnTo>
                <a:lnTo>
                  <a:pt x="1584321" y="135119"/>
                </a:lnTo>
                <a:lnTo>
                  <a:pt x="1589096" y="113719"/>
                </a:lnTo>
                <a:lnTo>
                  <a:pt x="1589096" y="94847"/>
                </a:lnTo>
                <a:lnTo>
                  <a:pt x="1589096" y="78212"/>
                </a:lnTo>
                <a:lnTo>
                  <a:pt x="1586671" y="61674"/>
                </a:lnTo>
                <a:lnTo>
                  <a:pt x="1581996" y="47374"/>
                </a:lnTo>
                <a:lnTo>
                  <a:pt x="1574871" y="33172"/>
                </a:lnTo>
                <a:lnTo>
                  <a:pt x="1565321" y="23734"/>
                </a:lnTo>
                <a:close/>
                <a:moveTo>
                  <a:pt x="177924" y="1343422"/>
                </a:moveTo>
                <a:lnTo>
                  <a:pt x="170824" y="1336322"/>
                </a:lnTo>
                <a:lnTo>
                  <a:pt x="168374" y="1326789"/>
                </a:lnTo>
                <a:lnTo>
                  <a:pt x="163699" y="1317352"/>
                </a:lnTo>
                <a:lnTo>
                  <a:pt x="163699" y="1307819"/>
                </a:lnTo>
                <a:lnTo>
                  <a:pt x="163699" y="1281747"/>
                </a:lnTo>
                <a:lnTo>
                  <a:pt x="182599" y="1217835"/>
                </a:lnTo>
                <a:lnTo>
                  <a:pt x="199249" y="1182232"/>
                </a:lnTo>
                <a:lnTo>
                  <a:pt x="220574" y="1139622"/>
                </a:lnTo>
                <a:lnTo>
                  <a:pt x="246674" y="1097015"/>
                </a:lnTo>
                <a:lnTo>
                  <a:pt x="267999" y="1132522"/>
                </a:lnTo>
                <a:lnTo>
                  <a:pt x="294099" y="1168030"/>
                </a:lnTo>
                <a:lnTo>
                  <a:pt x="320199" y="1203632"/>
                </a:lnTo>
                <a:lnTo>
                  <a:pt x="351074" y="1236805"/>
                </a:lnTo>
                <a:lnTo>
                  <a:pt x="379499" y="1260444"/>
                </a:lnTo>
                <a:lnTo>
                  <a:pt x="405599" y="1284179"/>
                </a:lnTo>
                <a:lnTo>
                  <a:pt x="365299" y="1307819"/>
                </a:lnTo>
                <a:lnTo>
                  <a:pt x="327324" y="1326789"/>
                </a:lnTo>
                <a:lnTo>
                  <a:pt x="260899" y="1350524"/>
                </a:lnTo>
                <a:lnTo>
                  <a:pt x="234799" y="1357627"/>
                </a:lnTo>
                <a:lnTo>
                  <a:pt x="211124" y="1357627"/>
                </a:lnTo>
                <a:lnTo>
                  <a:pt x="201599" y="1355194"/>
                </a:lnTo>
                <a:lnTo>
                  <a:pt x="192149" y="1352859"/>
                </a:lnTo>
                <a:lnTo>
                  <a:pt x="185049" y="1348092"/>
                </a:lnTo>
                <a:lnTo>
                  <a:pt x="177924" y="1343422"/>
                </a:lnTo>
                <a:close/>
              </a:path>
            </a:pathLst>
          </a:custGeom>
          <a:noFill/>
          <a:ln w="19080">
            <a:solidFill>
              <a:srgbClr val="c6d3e6"/>
            </a:solidFill>
            <a:round/>
          </a:ln>
        </p:spPr>
        <p:style>
          <a:lnRef idx="0"/>
          <a:fillRef idx="0"/>
          <a:effectRef idx="0"/>
          <a:fontRef idx="minor"/>
        </p:style>
      </p:sp>
      <p:sp>
        <p:nvSpPr>
          <p:cNvPr id="123" name="CustomShape 13"/>
          <p:cNvSpPr/>
          <p:nvPr/>
        </p:nvSpPr>
        <p:spPr>
          <a:xfrm>
            <a:off x="7409880" y="692280"/>
            <a:ext cx="130680" cy="130680"/>
          </a:xfrm>
          <a:prstGeom prst="rect">
            <a:avLst/>
          </a:prstGeom>
          <a:blipFill rotWithShape="0">
            <a:blip r:embed="rId4"/>
            <a:stretch>
              <a:fillRect/>
            </a:stretch>
          </a:blipFill>
          <a:ln>
            <a:noFill/>
          </a:ln>
        </p:spPr>
        <p:style>
          <a:lnRef idx="0"/>
          <a:fillRef idx="0"/>
          <a:effectRef idx="0"/>
          <a:fontRef idx="minor"/>
        </p:style>
      </p:sp>
      <p:sp>
        <p:nvSpPr>
          <p:cNvPr id="124" name="CustomShape 14"/>
          <p:cNvSpPr/>
          <p:nvPr/>
        </p:nvSpPr>
        <p:spPr>
          <a:xfrm>
            <a:off x="7606800" y="722880"/>
            <a:ext cx="92880" cy="92880"/>
          </a:xfrm>
          <a:prstGeom prst="rect">
            <a:avLst/>
          </a:prstGeom>
          <a:blipFill rotWithShape="0">
            <a:blip r:embed="rId5"/>
            <a:stretch>
              <a:fillRect/>
            </a:stretch>
          </a:blipFill>
          <a:ln>
            <a:noFill/>
          </a:ln>
        </p:spPr>
        <p:style>
          <a:lnRef idx="0"/>
          <a:fillRef idx="0"/>
          <a:effectRef idx="0"/>
          <a:fontRef idx="minor"/>
        </p:style>
      </p:sp>
      <p:sp>
        <p:nvSpPr>
          <p:cNvPr id="125" name="CustomShape 15"/>
          <p:cNvSpPr/>
          <p:nvPr/>
        </p:nvSpPr>
        <p:spPr>
          <a:xfrm>
            <a:off x="7523640" y="872280"/>
            <a:ext cx="92880" cy="92520"/>
          </a:xfrm>
          <a:prstGeom prst="rect">
            <a:avLst/>
          </a:prstGeom>
          <a:blipFill rotWithShape="0">
            <a:blip r:embed="rId6"/>
            <a:stretch>
              <a:fillRect/>
            </a:stretch>
          </a:blipFill>
          <a:ln>
            <a:noFill/>
          </a:ln>
        </p:spPr>
        <p:style>
          <a:lnRef idx="0"/>
          <a:fillRef idx="0"/>
          <a:effectRef idx="0"/>
          <a:fontRef idx="minor"/>
        </p:style>
      </p:sp>
      <p:sp>
        <p:nvSpPr>
          <p:cNvPr id="126" name="CustomShape 16"/>
          <p:cNvSpPr/>
          <p:nvPr/>
        </p:nvSpPr>
        <p:spPr>
          <a:xfrm>
            <a:off x="7779960" y="542880"/>
            <a:ext cx="258840" cy="239760"/>
          </a:xfrm>
          <a:custGeom>
            <a:avLst/>
            <a:gdLst/>
            <a:ahLst/>
            <a:rect l="l" t="t" r="r" b="b"/>
            <a:pathLst>
              <a:path w="260984" h="241934">
                <a:moveTo>
                  <a:pt x="187349" y="241642"/>
                </a:moveTo>
                <a:lnTo>
                  <a:pt x="163699" y="215572"/>
                </a:lnTo>
                <a:lnTo>
                  <a:pt x="139924" y="187164"/>
                </a:lnTo>
                <a:lnTo>
                  <a:pt x="106724" y="156327"/>
                </a:lnTo>
                <a:lnTo>
                  <a:pt x="71174" y="130257"/>
                </a:lnTo>
                <a:lnTo>
                  <a:pt x="35649" y="104187"/>
                </a:lnTo>
                <a:lnTo>
                  <a:pt x="0" y="82882"/>
                </a:lnTo>
                <a:lnTo>
                  <a:pt x="42749" y="56812"/>
                </a:lnTo>
                <a:lnTo>
                  <a:pt x="85399" y="35507"/>
                </a:lnTo>
                <a:lnTo>
                  <a:pt x="120949" y="18969"/>
                </a:lnTo>
                <a:lnTo>
                  <a:pt x="185024" y="0"/>
                </a:lnTo>
                <a:lnTo>
                  <a:pt x="211124" y="0"/>
                </a:lnTo>
                <a:lnTo>
                  <a:pt x="220574" y="0"/>
                </a:lnTo>
                <a:lnTo>
                  <a:pt x="230099" y="4767"/>
                </a:lnTo>
                <a:lnTo>
                  <a:pt x="239549" y="7102"/>
                </a:lnTo>
                <a:lnTo>
                  <a:pt x="246674" y="14202"/>
                </a:lnTo>
                <a:lnTo>
                  <a:pt x="251449" y="21304"/>
                </a:lnTo>
                <a:lnTo>
                  <a:pt x="256199" y="28407"/>
                </a:lnTo>
                <a:lnTo>
                  <a:pt x="258549" y="37842"/>
                </a:lnTo>
                <a:lnTo>
                  <a:pt x="260874" y="47374"/>
                </a:lnTo>
                <a:lnTo>
                  <a:pt x="260874" y="71014"/>
                </a:lnTo>
                <a:lnTo>
                  <a:pt x="253774" y="97084"/>
                </a:lnTo>
                <a:lnTo>
                  <a:pt x="244324" y="130257"/>
                </a:lnTo>
                <a:lnTo>
                  <a:pt x="230099" y="163429"/>
                </a:lnTo>
                <a:lnTo>
                  <a:pt x="211124" y="201369"/>
                </a:lnTo>
                <a:lnTo>
                  <a:pt x="187349" y="241642"/>
                </a:lnTo>
                <a:close/>
              </a:path>
            </a:pathLst>
          </a:custGeom>
          <a:noFill/>
          <a:ln w="19080">
            <a:solidFill>
              <a:srgbClr val="c6d3e6"/>
            </a:solidFill>
            <a:round/>
          </a:ln>
        </p:spPr>
        <p:style>
          <a:lnRef idx="0"/>
          <a:fillRef idx="0"/>
          <a:effectRef idx="0"/>
          <a:fontRef idx="minor"/>
        </p:style>
      </p:sp>
      <p:sp>
        <p:nvSpPr>
          <p:cNvPr id="127" name="CustomShape 17"/>
          <p:cNvSpPr/>
          <p:nvPr/>
        </p:nvSpPr>
        <p:spPr>
          <a:xfrm>
            <a:off x="7918920" y="1976760"/>
            <a:ext cx="371880" cy="370080"/>
          </a:xfrm>
          <a:custGeom>
            <a:avLst/>
            <a:gdLst/>
            <a:ahLst/>
            <a:rect l="l" t="t" r="r" b="b"/>
            <a:pathLst>
              <a:path w="374015" h="372110">
                <a:moveTo>
                  <a:pt x="322524" y="32414"/>
                </a:moveTo>
                <a:lnTo>
                  <a:pt x="325949" y="31484"/>
                </a:lnTo>
                <a:lnTo>
                  <a:pt x="328949" y="31004"/>
                </a:lnTo>
                <a:lnTo>
                  <a:pt x="331549" y="31802"/>
                </a:lnTo>
                <a:lnTo>
                  <a:pt x="333274" y="32634"/>
                </a:lnTo>
                <a:lnTo>
                  <a:pt x="334149" y="34327"/>
                </a:lnTo>
                <a:lnTo>
                  <a:pt x="335074" y="36904"/>
                </a:lnTo>
                <a:lnTo>
                  <a:pt x="334699" y="39912"/>
                </a:lnTo>
                <a:lnTo>
                  <a:pt x="333874" y="43369"/>
                </a:lnTo>
                <a:lnTo>
                  <a:pt x="297599" y="140327"/>
                </a:lnTo>
                <a:lnTo>
                  <a:pt x="296799" y="143784"/>
                </a:lnTo>
                <a:lnTo>
                  <a:pt x="296449" y="148522"/>
                </a:lnTo>
                <a:lnTo>
                  <a:pt x="296524" y="152827"/>
                </a:lnTo>
                <a:lnTo>
                  <a:pt x="297024" y="157547"/>
                </a:lnTo>
                <a:lnTo>
                  <a:pt x="297949" y="161817"/>
                </a:lnTo>
                <a:lnTo>
                  <a:pt x="299724" y="166072"/>
                </a:lnTo>
                <a:lnTo>
                  <a:pt x="301099" y="169927"/>
                </a:lnTo>
                <a:lnTo>
                  <a:pt x="303699" y="173319"/>
                </a:lnTo>
                <a:lnTo>
                  <a:pt x="369849" y="251584"/>
                </a:lnTo>
                <a:lnTo>
                  <a:pt x="372049" y="254541"/>
                </a:lnTo>
                <a:lnTo>
                  <a:pt x="373399" y="257534"/>
                </a:lnTo>
                <a:lnTo>
                  <a:pt x="373874" y="259659"/>
                </a:lnTo>
                <a:lnTo>
                  <a:pt x="373024" y="262251"/>
                </a:lnTo>
                <a:lnTo>
                  <a:pt x="371749" y="263564"/>
                </a:lnTo>
                <a:lnTo>
                  <a:pt x="369649" y="264894"/>
                </a:lnTo>
                <a:lnTo>
                  <a:pt x="367074" y="265806"/>
                </a:lnTo>
                <a:lnTo>
                  <a:pt x="362774" y="265906"/>
                </a:lnTo>
                <a:lnTo>
                  <a:pt x="260424" y="261816"/>
                </a:lnTo>
                <a:lnTo>
                  <a:pt x="256124" y="261899"/>
                </a:lnTo>
                <a:lnTo>
                  <a:pt x="251849" y="262844"/>
                </a:lnTo>
                <a:lnTo>
                  <a:pt x="247574" y="264654"/>
                </a:lnTo>
                <a:lnTo>
                  <a:pt x="243324" y="266446"/>
                </a:lnTo>
                <a:lnTo>
                  <a:pt x="176124" y="365724"/>
                </a:lnTo>
                <a:lnTo>
                  <a:pt x="174024" y="368764"/>
                </a:lnTo>
                <a:lnTo>
                  <a:pt x="171899" y="370109"/>
                </a:lnTo>
                <a:lnTo>
                  <a:pt x="169749" y="371421"/>
                </a:lnTo>
                <a:lnTo>
                  <a:pt x="167624" y="371901"/>
                </a:lnTo>
                <a:lnTo>
                  <a:pt x="165449" y="370639"/>
                </a:lnTo>
                <a:lnTo>
                  <a:pt x="163274" y="369409"/>
                </a:lnTo>
                <a:lnTo>
                  <a:pt x="161949" y="366416"/>
                </a:lnTo>
                <a:lnTo>
                  <a:pt x="160599" y="363424"/>
                </a:lnTo>
                <a:lnTo>
                  <a:pt x="133224" y="264234"/>
                </a:lnTo>
                <a:lnTo>
                  <a:pt x="8724" y="216747"/>
                </a:lnTo>
                <a:lnTo>
                  <a:pt x="5674" y="215514"/>
                </a:lnTo>
                <a:lnTo>
                  <a:pt x="2649" y="214284"/>
                </a:lnTo>
                <a:lnTo>
                  <a:pt x="1349" y="212157"/>
                </a:lnTo>
                <a:lnTo>
                  <a:pt x="0" y="210029"/>
                </a:lnTo>
                <a:lnTo>
                  <a:pt x="91799" y="143817"/>
                </a:lnTo>
                <a:lnTo>
                  <a:pt x="95174" y="141174"/>
                </a:lnTo>
                <a:lnTo>
                  <a:pt x="106849" y="117747"/>
                </a:lnTo>
                <a:lnTo>
                  <a:pt x="106774" y="113442"/>
                </a:lnTo>
                <a:lnTo>
                  <a:pt x="99124" y="11299"/>
                </a:lnTo>
                <a:lnTo>
                  <a:pt x="99049" y="6997"/>
                </a:lnTo>
                <a:lnTo>
                  <a:pt x="99899" y="4402"/>
                </a:lnTo>
                <a:lnTo>
                  <a:pt x="101124" y="2227"/>
                </a:lnTo>
                <a:lnTo>
                  <a:pt x="102399" y="914"/>
                </a:lnTo>
                <a:lnTo>
                  <a:pt x="104974" y="0"/>
                </a:lnTo>
                <a:lnTo>
                  <a:pt x="107124" y="402"/>
                </a:lnTo>
                <a:lnTo>
                  <a:pt x="110149" y="1632"/>
                </a:lnTo>
                <a:lnTo>
                  <a:pt x="113199" y="3727"/>
                </a:lnTo>
                <a:lnTo>
                  <a:pt x="193724" y="67104"/>
                </a:lnTo>
                <a:lnTo>
                  <a:pt x="197199" y="69597"/>
                </a:lnTo>
                <a:lnTo>
                  <a:pt x="201074" y="70812"/>
                </a:lnTo>
                <a:lnTo>
                  <a:pt x="205424" y="72459"/>
                </a:lnTo>
                <a:lnTo>
                  <a:pt x="209724" y="73242"/>
                </a:lnTo>
                <a:lnTo>
                  <a:pt x="214449" y="73577"/>
                </a:lnTo>
                <a:lnTo>
                  <a:pt x="218749" y="73494"/>
                </a:lnTo>
                <a:lnTo>
                  <a:pt x="223474" y="72982"/>
                </a:lnTo>
                <a:lnTo>
                  <a:pt x="226899" y="72052"/>
                </a:lnTo>
                <a:lnTo>
                  <a:pt x="322524" y="32414"/>
                </a:lnTo>
                <a:close/>
              </a:path>
            </a:pathLst>
          </a:custGeom>
          <a:noFill/>
          <a:ln w="19080">
            <a:solidFill>
              <a:srgbClr val="ff9700"/>
            </a:solidFill>
            <a:round/>
          </a:ln>
        </p:spPr>
        <p:style>
          <a:lnRef idx="0"/>
          <a:fillRef idx="0"/>
          <a:effectRef idx="0"/>
          <a:fontRef idx="minor"/>
        </p:style>
      </p:sp>
      <p:sp>
        <p:nvSpPr>
          <p:cNvPr id="128" name="CustomShape 18"/>
          <p:cNvSpPr/>
          <p:nvPr/>
        </p:nvSpPr>
        <p:spPr>
          <a:xfrm>
            <a:off x="8228160" y="1744560"/>
            <a:ext cx="167760" cy="161280"/>
          </a:xfrm>
          <a:prstGeom prst="rect">
            <a:avLst/>
          </a:prstGeom>
          <a:blipFill rotWithShape="0">
            <a:blip r:embed="rId7"/>
            <a:stretch>
              <a:fillRect/>
            </a:stretch>
          </a:blipFill>
          <a:ln>
            <a:noFill/>
          </a:ln>
        </p:spPr>
        <p:style>
          <a:lnRef idx="0"/>
          <a:fillRef idx="0"/>
          <a:effectRef idx="0"/>
          <a:fontRef idx="minor"/>
        </p:style>
      </p:sp>
      <p:sp>
        <p:nvSpPr>
          <p:cNvPr id="129" name="CustomShape 19"/>
          <p:cNvSpPr/>
          <p:nvPr/>
        </p:nvSpPr>
        <p:spPr>
          <a:xfrm>
            <a:off x="6579000" y="2135520"/>
            <a:ext cx="623880" cy="672840"/>
          </a:xfrm>
          <a:custGeom>
            <a:avLst/>
            <a:gdLst/>
            <a:ahLst/>
            <a:rect l="l" t="t" r="r" b="b"/>
            <a:pathLst>
              <a:path w="626109" h="675005">
                <a:moveTo>
                  <a:pt x="486774" y="655833"/>
                </a:moveTo>
                <a:lnTo>
                  <a:pt x="453849" y="469084"/>
                </a:lnTo>
                <a:lnTo>
                  <a:pt x="601823" y="257754"/>
                </a:lnTo>
                <a:lnTo>
                  <a:pt x="606198" y="251511"/>
                </a:lnTo>
                <a:lnTo>
                  <a:pt x="609373" y="243644"/>
                </a:lnTo>
                <a:lnTo>
                  <a:pt x="623948" y="191802"/>
                </a:lnTo>
                <a:lnTo>
                  <a:pt x="626073" y="152199"/>
                </a:lnTo>
                <a:lnTo>
                  <a:pt x="625298" y="132254"/>
                </a:lnTo>
                <a:lnTo>
                  <a:pt x="620198" y="92984"/>
                </a:lnTo>
                <a:lnTo>
                  <a:pt x="608648" y="43012"/>
                </a:lnTo>
                <a:lnTo>
                  <a:pt x="590573" y="7869"/>
                </a:lnTo>
                <a:lnTo>
                  <a:pt x="547223" y="0"/>
                </a:lnTo>
                <a:lnTo>
                  <a:pt x="530998" y="1062"/>
                </a:lnTo>
                <a:lnTo>
                  <a:pt x="514023" y="3119"/>
                </a:lnTo>
                <a:lnTo>
                  <a:pt x="496324" y="6239"/>
                </a:lnTo>
                <a:lnTo>
                  <a:pt x="476999" y="10584"/>
                </a:lnTo>
                <a:lnTo>
                  <a:pt x="457674" y="14889"/>
                </a:lnTo>
                <a:lnTo>
                  <a:pt x="420024" y="28839"/>
                </a:lnTo>
                <a:lnTo>
                  <a:pt x="385599" y="45849"/>
                </a:lnTo>
                <a:lnTo>
                  <a:pt x="371074" y="56614"/>
                </a:lnTo>
                <a:lnTo>
                  <a:pt x="363749" y="61579"/>
                </a:lnTo>
                <a:lnTo>
                  <a:pt x="358474" y="67979"/>
                </a:lnTo>
                <a:lnTo>
                  <a:pt x="352174" y="73662"/>
                </a:lnTo>
                <a:lnTo>
                  <a:pt x="347799" y="79904"/>
                </a:lnTo>
                <a:lnTo>
                  <a:pt x="199824" y="291241"/>
                </a:lnTo>
                <a:lnTo>
                  <a:pt x="13099" y="324169"/>
                </a:lnTo>
                <a:lnTo>
                  <a:pt x="7924" y="325976"/>
                </a:lnTo>
                <a:lnTo>
                  <a:pt x="4574" y="327469"/>
                </a:lnTo>
                <a:lnTo>
                  <a:pt x="1324" y="329879"/>
                </a:lnTo>
                <a:lnTo>
                  <a:pt x="0" y="332844"/>
                </a:lnTo>
                <a:lnTo>
                  <a:pt x="474" y="335496"/>
                </a:lnTo>
                <a:lnTo>
                  <a:pt x="1999" y="338899"/>
                </a:lnTo>
                <a:lnTo>
                  <a:pt x="4399" y="342109"/>
                </a:lnTo>
                <a:lnTo>
                  <a:pt x="8724" y="345921"/>
                </a:lnTo>
                <a:lnTo>
                  <a:pt x="111624" y="417209"/>
                </a:lnTo>
                <a:lnTo>
                  <a:pt x="102124" y="430734"/>
                </a:lnTo>
                <a:lnTo>
                  <a:pt x="55899" y="448034"/>
                </a:lnTo>
                <a:lnTo>
                  <a:pt x="43499" y="460259"/>
                </a:lnTo>
                <a:lnTo>
                  <a:pt x="44099" y="463784"/>
                </a:lnTo>
                <a:lnTo>
                  <a:pt x="331474" y="670458"/>
                </a:lnTo>
                <a:lnTo>
                  <a:pt x="344949" y="674483"/>
                </a:lnTo>
                <a:lnTo>
                  <a:pt x="348524" y="673858"/>
                </a:lnTo>
                <a:lnTo>
                  <a:pt x="356149" y="608608"/>
                </a:lnTo>
                <a:lnTo>
                  <a:pt x="365649" y="595058"/>
                </a:lnTo>
                <a:lnTo>
                  <a:pt x="467799" y="667383"/>
                </a:lnTo>
                <a:lnTo>
                  <a:pt x="472849" y="670158"/>
                </a:lnTo>
                <a:lnTo>
                  <a:pt x="476724" y="671333"/>
                </a:lnTo>
                <a:lnTo>
                  <a:pt x="480399" y="671583"/>
                </a:lnTo>
                <a:lnTo>
                  <a:pt x="483074" y="671108"/>
                </a:lnTo>
                <a:lnTo>
                  <a:pt x="485399" y="668858"/>
                </a:lnTo>
                <a:lnTo>
                  <a:pt x="486549" y="665008"/>
                </a:lnTo>
                <a:lnTo>
                  <a:pt x="486799" y="661308"/>
                </a:lnTo>
                <a:lnTo>
                  <a:pt x="486774" y="655833"/>
                </a:lnTo>
                <a:close/>
              </a:path>
            </a:pathLst>
          </a:custGeom>
          <a:noFill/>
          <a:ln w="19080">
            <a:solidFill>
              <a:srgbClr val="3f5277"/>
            </a:solidFill>
            <a:round/>
          </a:ln>
        </p:spPr>
        <p:style>
          <a:lnRef idx="0"/>
          <a:fillRef idx="0"/>
          <a:effectRef idx="0"/>
          <a:fontRef idx="minor"/>
        </p:style>
      </p:sp>
      <p:sp>
        <p:nvSpPr>
          <p:cNvPr id="130" name="CustomShape 20"/>
          <p:cNvSpPr/>
          <p:nvPr/>
        </p:nvSpPr>
        <p:spPr>
          <a:xfrm>
            <a:off x="6797520" y="2494800"/>
            <a:ext cx="128880" cy="161280"/>
          </a:xfrm>
          <a:prstGeom prst="rect">
            <a:avLst/>
          </a:prstGeom>
          <a:blipFill rotWithShape="0">
            <a:blip r:embed="rId8"/>
            <a:stretch>
              <a:fillRect/>
            </a:stretch>
          </a:blipFill>
          <a:ln>
            <a:noFill/>
          </a:ln>
        </p:spPr>
        <p:style>
          <a:lnRef idx="0"/>
          <a:fillRef idx="0"/>
          <a:effectRef idx="0"/>
          <a:fontRef idx="minor"/>
        </p:style>
      </p:sp>
      <p:sp>
        <p:nvSpPr>
          <p:cNvPr id="131" name="CustomShape 21"/>
          <p:cNvSpPr/>
          <p:nvPr/>
        </p:nvSpPr>
        <p:spPr>
          <a:xfrm>
            <a:off x="6927480" y="2241360"/>
            <a:ext cx="194760" cy="194760"/>
          </a:xfrm>
          <a:prstGeom prst="rect">
            <a:avLst/>
          </a:prstGeom>
          <a:blipFill rotWithShape="0">
            <a:blip r:embed="rId9"/>
            <a:stretch>
              <a:fillRect/>
            </a:stretch>
          </a:blipFill>
          <a:ln>
            <a:noFill/>
          </a:ln>
        </p:spPr>
        <p:style>
          <a:lnRef idx="0"/>
          <a:fillRef idx="0"/>
          <a:effectRef idx="0"/>
          <a:fontRef idx="minor"/>
        </p:style>
      </p:sp>
      <p:sp>
        <p:nvSpPr>
          <p:cNvPr id="132" name="CustomShape 22"/>
          <p:cNvSpPr/>
          <p:nvPr/>
        </p:nvSpPr>
        <p:spPr>
          <a:xfrm>
            <a:off x="6626160" y="2682000"/>
            <a:ext cx="204480" cy="180360"/>
          </a:xfrm>
          <a:prstGeom prst="rect">
            <a:avLst/>
          </a:prstGeom>
          <a:blipFill rotWithShape="0">
            <a:blip r:embed="rId10"/>
            <a:stretch>
              <a:fillRect/>
            </a:stretch>
          </a:blipFill>
          <a:ln>
            <a:noFill/>
          </a:ln>
        </p:spPr>
        <p:style>
          <a:lnRef idx="0"/>
          <a:fillRef idx="0"/>
          <a:effectRef idx="0"/>
          <a:fontRef idx="minor"/>
        </p:style>
      </p:sp>
      <p:sp>
        <p:nvSpPr>
          <p:cNvPr id="133" name="CustomShape 23"/>
          <p:cNvSpPr/>
          <p:nvPr/>
        </p:nvSpPr>
        <p:spPr>
          <a:xfrm>
            <a:off x="6302520" y="746280"/>
            <a:ext cx="247320" cy="234720"/>
          </a:xfrm>
          <a:custGeom>
            <a:avLst/>
            <a:gdLst/>
            <a:ahLst/>
            <a:rect l="l" t="t" r="r" b="b"/>
            <a:pathLst>
              <a:path w="249554" h="236855">
                <a:moveTo>
                  <a:pt x="119399" y="4789"/>
                </a:moveTo>
                <a:lnTo>
                  <a:pt x="120599" y="2787"/>
                </a:lnTo>
                <a:lnTo>
                  <a:pt x="121799" y="1197"/>
                </a:lnTo>
                <a:lnTo>
                  <a:pt x="123399" y="392"/>
                </a:lnTo>
                <a:lnTo>
                  <a:pt x="124599" y="0"/>
                </a:lnTo>
                <a:lnTo>
                  <a:pt x="125824" y="392"/>
                </a:lnTo>
                <a:lnTo>
                  <a:pt x="127424" y="1197"/>
                </a:lnTo>
                <a:lnTo>
                  <a:pt x="128624" y="2787"/>
                </a:lnTo>
                <a:lnTo>
                  <a:pt x="129849" y="4789"/>
                </a:lnTo>
                <a:lnTo>
                  <a:pt x="157174" y="67109"/>
                </a:lnTo>
                <a:lnTo>
                  <a:pt x="158374" y="69109"/>
                </a:lnTo>
                <a:lnTo>
                  <a:pt x="170024" y="78297"/>
                </a:lnTo>
                <a:lnTo>
                  <a:pt x="172449" y="79494"/>
                </a:lnTo>
                <a:lnTo>
                  <a:pt x="175274" y="79904"/>
                </a:lnTo>
                <a:lnTo>
                  <a:pt x="242799" y="86697"/>
                </a:lnTo>
                <a:lnTo>
                  <a:pt x="245199" y="87089"/>
                </a:lnTo>
                <a:lnTo>
                  <a:pt x="247224" y="87894"/>
                </a:lnTo>
                <a:lnTo>
                  <a:pt x="248424" y="88682"/>
                </a:lnTo>
                <a:lnTo>
                  <a:pt x="249224" y="90289"/>
                </a:lnTo>
                <a:lnTo>
                  <a:pt x="249224" y="91487"/>
                </a:lnTo>
                <a:lnTo>
                  <a:pt x="248824" y="93077"/>
                </a:lnTo>
                <a:lnTo>
                  <a:pt x="248024" y="94684"/>
                </a:lnTo>
                <a:lnTo>
                  <a:pt x="246024" y="96687"/>
                </a:lnTo>
                <a:lnTo>
                  <a:pt x="195374" y="141422"/>
                </a:lnTo>
                <a:lnTo>
                  <a:pt x="193349" y="143424"/>
                </a:lnTo>
                <a:lnTo>
                  <a:pt x="191749" y="145819"/>
                </a:lnTo>
                <a:lnTo>
                  <a:pt x="190549" y="148624"/>
                </a:lnTo>
                <a:lnTo>
                  <a:pt x="189349" y="151412"/>
                </a:lnTo>
                <a:lnTo>
                  <a:pt x="188524" y="154217"/>
                </a:lnTo>
                <a:lnTo>
                  <a:pt x="188124" y="157007"/>
                </a:lnTo>
                <a:lnTo>
                  <a:pt x="188124" y="159812"/>
                </a:lnTo>
                <a:lnTo>
                  <a:pt x="188524" y="162599"/>
                </a:lnTo>
                <a:lnTo>
                  <a:pt x="202999" y="228924"/>
                </a:lnTo>
                <a:lnTo>
                  <a:pt x="203399" y="231319"/>
                </a:lnTo>
                <a:lnTo>
                  <a:pt x="202999" y="232927"/>
                </a:lnTo>
                <a:lnTo>
                  <a:pt x="202599" y="234517"/>
                </a:lnTo>
                <a:lnTo>
                  <a:pt x="201799" y="235714"/>
                </a:lnTo>
                <a:lnTo>
                  <a:pt x="200174" y="236109"/>
                </a:lnTo>
                <a:lnTo>
                  <a:pt x="198574" y="236519"/>
                </a:lnTo>
                <a:lnTo>
                  <a:pt x="196574" y="235714"/>
                </a:lnTo>
                <a:lnTo>
                  <a:pt x="194549" y="234912"/>
                </a:lnTo>
                <a:lnTo>
                  <a:pt x="135874" y="200559"/>
                </a:lnTo>
                <a:lnTo>
                  <a:pt x="133449" y="199362"/>
                </a:lnTo>
                <a:lnTo>
                  <a:pt x="130649" y="198559"/>
                </a:lnTo>
                <a:lnTo>
                  <a:pt x="127424" y="198164"/>
                </a:lnTo>
                <a:lnTo>
                  <a:pt x="124599" y="198164"/>
                </a:lnTo>
                <a:lnTo>
                  <a:pt x="121799" y="198164"/>
                </a:lnTo>
                <a:lnTo>
                  <a:pt x="118574" y="198559"/>
                </a:lnTo>
                <a:lnTo>
                  <a:pt x="115774" y="199362"/>
                </a:lnTo>
                <a:lnTo>
                  <a:pt x="113349" y="200559"/>
                </a:lnTo>
                <a:lnTo>
                  <a:pt x="54674" y="234912"/>
                </a:lnTo>
                <a:lnTo>
                  <a:pt x="52674" y="235714"/>
                </a:lnTo>
                <a:lnTo>
                  <a:pt x="50649" y="236519"/>
                </a:lnTo>
                <a:lnTo>
                  <a:pt x="49049" y="236109"/>
                </a:lnTo>
                <a:lnTo>
                  <a:pt x="47424" y="235714"/>
                </a:lnTo>
                <a:lnTo>
                  <a:pt x="46649" y="234517"/>
                </a:lnTo>
                <a:lnTo>
                  <a:pt x="46224" y="232927"/>
                </a:lnTo>
                <a:lnTo>
                  <a:pt x="45824" y="231319"/>
                </a:lnTo>
                <a:lnTo>
                  <a:pt x="46224" y="228924"/>
                </a:lnTo>
                <a:lnTo>
                  <a:pt x="60699" y="162599"/>
                </a:lnTo>
                <a:lnTo>
                  <a:pt x="61099" y="159812"/>
                </a:lnTo>
                <a:lnTo>
                  <a:pt x="61099" y="157007"/>
                </a:lnTo>
                <a:lnTo>
                  <a:pt x="60699" y="154217"/>
                </a:lnTo>
                <a:lnTo>
                  <a:pt x="3224" y="96687"/>
                </a:lnTo>
                <a:lnTo>
                  <a:pt x="1199" y="94684"/>
                </a:lnTo>
                <a:lnTo>
                  <a:pt x="399" y="93077"/>
                </a:lnTo>
                <a:lnTo>
                  <a:pt x="0" y="91487"/>
                </a:lnTo>
                <a:lnTo>
                  <a:pt x="0" y="90289"/>
                </a:lnTo>
                <a:lnTo>
                  <a:pt x="73974" y="79904"/>
                </a:lnTo>
                <a:lnTo>
                  <a:pt x="76774" y="79494"/>
                </a:lnTo>
                <a:lnTo>
                  <a:pt x="79199" y="78297"/>
                </a:lnTo>
                <a:lnTo>
                  <a:pt x="81999" y="77099"/>
                </a:lnTo>
                <a:lnTo>
                  <a:pt x="84424" y="75509"/>
                </a:lnTo>
                <a:lnTo>
                  <a:pt x="86824" y="73507"/>
                </a:lnTo>
                <a:lnTo>
                  <a:pt x="88849" y="71507"/>
                </a:lnTo>
                <a:lnTo>
                  <a:pt x="90849" y="69109"/>
                </a:lnTo>
                <a:lnTo>
                  <a:pt x="92074" y="67109"/>
                </a:lnTo>
                <a:lnTo>
                  <a:pt x="119399" y="4789"/>
                </a:lnTo>
                <a:close/>
              </a:path>
            </a:pathLst>
          </a:custGeom>
          <a:noFill/>
          <a:ln w="19080">
            <a:solidFill>
              <a:srgbClr val="ff9700"/>
            </a:solidFill>
            <a:round/>
          </a:ln>
        </p:spPr>
        <p:style>
          <a:lnRef idx="0"/>
          <a:fillRef idx="0"/>
          <a:effectRef idx="0"/>
          <a:fontRef idx="minor"/>
        </p:style>
      </p:sp>
      <p:sp>
        <p:nvSpPr>
          <p:cNvPr id="134" name="CustomShape 24"/>
          <p:cNvSpPr/>
          <p:nvPr/>
        </p:nvSpPr>
        <p:spPr>
          <a:xfrm>
            <a:off x="6127200" y="1455840"/>
            <a:ext cx="163080" cy="168120"/>
          </a:xfrm>
          <a:prstGeom prst="rect">
            <a:avLst/>
          </a:prstGeom>
          <a:blipFill rotWithShape="0">
            <a:blip r:embed="rId11"/>
            <a:stretch>
              <a:fillRect/>
            </a:stretch>
          </a:blipFill>
          <a:ln>
            <a:noFill/>
          </a:ln>
        </p:spPr>
        <p:style>
          <a:lnRef idx="0"/>
          <a:fillRef idx="0"/>
          <a:effectRef idx="0"/>
          <a:fontRef idx="minor"/>
        </p:style>
      </p:sp>
      <p:sp>
        <p:nvSpPr>
          <p:cNvPr id="135" name="PlaceHolder 25"/>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36" name="PlaceHolder 2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Lst>
</p:sldMaster>
</file>

<file path=ppt/slides/_rels/slide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hyperlink" Target="http://www.sar.ac.id/" TargetMode="External"/><Relationship Id="rId4"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hyperlink" Target="http://www.sar.ac.id/" TargetMode="External"/><Relationship Id="rId2" Type="http://schemas.openxmlformats.org/officeDocument/2006/relationships/image" Target="../media/image49.png"/><Relationship Id="rId3"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hyperlink" Target="http://www.sar.ac.id/" TargetMode="External"/><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hyperlink" Target="http://www.sar.ac.id/" TargetMode="External"/><Relationship Id="rId2" Type="http://schemas.openxmlformats.org/officeDocument/2006/relationships/image" Target="../media/image50.png"/><Relationship Id="rId3"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hyperlink" Target="http://www.sar.ac.id/" TargetMode="External"/><Relationship Id="rId4"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hyperlink" Target="http://www.sar.ac.id/" TargetMode="External"/><Relationship Id="rId4" Type="http://schemas.openxmlformats.org/officeDocument/2006/relationships/image" Target="../media/image55.png"/><Relationship Id="rId5"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hyperlink" Target="http://www.sar.ac.id/" TargetMode="External"/><Relationship Id="rId4" Type="http://schemas.openxmlformats.org/officeDocument/2006/relationships/image" Target="../media/image58.png"/><Relationship Id="rId5"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hyperlink" Target="http://www.sar.ac.id/" TargetMode="External"/><Relationship Id="rId4"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hyperlink" Target="http://www.sar.ac.id/" TargetMode="External"/><Relationship Id="rId4" Type="http://schemas.openxmlformats.org/officeDocument/2006/relationships/image" Target="../media/image63.png"/><Relationship Id="rId5"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hyperlink" Target="http://www.sar.ac.id/" TargetMode="External"/><Relationship Id="rId4" Type="http://schemas.openxmlformats.org/officeDocument/2006/relationships/image" Target="../media/image66.png"/><Relationship Id="rId5"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hyperlink" Target="http://www.sar.ac.id/" TargetMode="External"/><Relationship Id="rId2" Type="http://schemas.openxmlformats.org/officeDocument/2006/relationships/slideLayout" Target="../slideLayouts/slideLayout25.xml"/>
</Relationships>
</file>

<file path=ppt/slides/_rels/slide20.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hyperlink" Target="http://www.sar.ac.id/" TargetMode="External"/><Relationship Id="rId4"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hyperlink" Target="http://www.sar.ac.id/" TargetMode="External"/><Relationship Id="rId4" Type="http://schemas.openxmlformats.org/officeDocument/2006/relationships/image" Target="../media/image71.gif"/><Relationship Id="rId5"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hyperlink" Target="http://www.sar.ac.id/" TargetMode="External"/><Relationship Id="rId4"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hyperlink" Target="http://www.sar.ac.id/" TargetMode="External"/><Relationship Id="rId4"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hyperlink" Target="http://www.sar.ac.id/" TargetMode="External"/><Relationship Id="rId4"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hyperlink" Target="http://www.sar.ac.id/" TargetMode="External"/><Relationship Id="rId4"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hyperlink" Target="http://www.sar.ac.id/" TargetMode="External"/><Relationship Id="rId4"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hyperlink" Target="http://www.sar.ac.id/" TargetMode="External"/><Relationship Id="rId4"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hyperlink" Target="http://www.sar.ac.id/" TargetMode="External"/><Relationship Id="rId2" Type="http://schemas.openxmlformats.org/officeDocument/2006/relationships/hyperlink" Target="https://pradnyaryan.wordpress.com/2015/02/28/integrasi-database-software-dan-middleware/" TargetMode="External"/><Relationship Id="rId3" Type="http://schemas.openxmlformats.org/officeDocument/2006/relationships/hyperlink" Target="https://citaekayana.wordpress.com/2015/03/03/integrasi-database-integrasi-software-dan-integrasi-middleware/" TargetMode="External"/><Relationship Id="rId4" Type="http://schemas.openxmlformats.org/officeDocument/2006/relationships/hyperlink" Target="https://www.phincon.com/2017/08/10/hal-yan-perlu-anda-ketahui-tentang-middleware/" TargetMode="External"/><Relationship Id="rId5" Type="http://schemas.openxmlformats.org/officeDocument/2006/relationships/hyperlink" Target="https://keuanganonline.id/tekno/inilah-5-kelebihan-dan-kekurangan-software-dbms/" TargetMode="External"/><Relationship Id="rId6" Type="http://schemas.openxmlformats.org/officeDocument/2006/relationships/hyperlink" Target="file:///home/asus/Downloads/Tugas%20Basis%20Data%20Terdistribusi.pptx#" TargetMode="External"/><Relationship Id="rId7" Type="http://schemas.openxmlformats.org/officeDocument/2006/relationships/hyperlink" Target="file:///home/asus/Downloads/Tugas%20Basis%20Data%20Terdistribusi.pptx#" TargetMode="External"/><Relationship Id="rId8"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84.jpeg"/><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hyperlink" Target="http://www.sar.ac.id/" TargetMode="External"/><Relationship Id="rId5"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hyperlink" Target="http://www.sar.ac.id/" TargetMode="External"/><Relationship Id="rId5"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hyperlink" Target="http://www.sar.ac.id/" TargetMode="External"/><Relationship Id="rId5"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hyperlink" Target="http://www.sar.ac.id/" TargetMode="External"/><Relationship Id="rId4"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 Id="rId11" Type="http://schemas.openxmlformats.org/officeDocument/2006/relationships/hyperlink" Target="http://www.sar.ac.id/" TargetMode="External"/><Relationship Id="rId1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hyperlink" Target="http://www.sar.ac.id/" TargetMode="External"/><Relationship Id="rId3" Type="http://schemas.openxmlformats.org/officeDocument/2006/relationships/image" Target="../media/image41.png"/><Relationship Id="rId4"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hyperlink" Target="http://www.sar.ac.id/" TargetMode="External"/><Relationship Id="rId4"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hyperlink" Target="http://www.sar.ac.id/" TargetMode="External"/><Relationship Id="rId4"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hyperlink" Target="http://www.sar.ac.id/" TargetMode="External"/><Relationship Id="rId3"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7543800" y="961920"/>
            <a:ext cx="442440" cy="126720"/>
          </a:xfrm>
          <a:custGeom>
            <a:avLst/>
            <a:gdLst/>
            <a:ahLst/>
            <a:rect l="l" t="t" r="r" b="b"/>
            <a:pathLst>
              <a:path w="444500" h="128905">
                <a:moveTo>
                  <a:pt x="444499" y="128587"/>
                </a:moveTo>
                <a:lnTo>
                  <a:pt x="0" y="128587"/>
                </a:lnTo>
                <a:lnTo>
                  <a:pt x="31124" y="0"/>
                </a:lnTo>
                <a:lnTo>
                  <a:pt x="444499" y="128587"/>
                </a:lnTo>
                <a:close/>
              </a:path>
            </a:pathLst>
          </a:custGeom>
          <a:solidFill>
            <a:srgbClr val="263148"/>
          </a:solidFill>
          <a:ln>
            <a:noFill/>
          </a:ln>
        </p:spPr>
        <p:style>
          <a:lnRef idx="0"/>
          <a:fillRef idx="0"/>
          <a:effectRef idx="0"/>
          <a:fontRef idx="minor"/>
        </p:style>
      </p:sp>
      <p:grpSp>
        <p:nvGrpSpPr>
          <p:cNvPr id="174" name="Group 2"/>
          <p:cNvGrpSpPr/>
          <p:nvPr/>
        </p:nvGrpSpPr>
        <p:grpSpPr>
          <a:xfrm>
            <a:off x="-36000" y="0"/>
            <a:ext cx="9143280" cy="5141520"/>
            <a:chOff x="-36000" y="0"/>
            <a:chExt cx="9143280" cy="5141520"/>
          </a:xfrm>
        </p:grpSpPr>
        <p:sp>
          <p:nvSpPr>
            <p:cNvPr id="175" name="CustomShape 3"/>
            <p:cNvSpPr/>
            <p:nvPr/>
          </p:nvSpPr>
          <p:spPr>
            <a:xfrm>
              <a:off x="-36000" y="0"/>
              <a:ext cx="9143280" cy="5141520"/>
            </a:xfrm>
            <a:custGeom>
              <a:avLst/>
              <a:gdLst/>
              <a:ahLst/>
              <a:rect l="l" t="t" r="r" b="b"/>
              <a:pathLst>
                <a:path w="8655050" h="5143500">
                  <a:moveTo>
                    <a:pt x="8655025" y="0"/>
                  </a:moveTo>
                  <a:lnTo>
                    <a:pt x="3517887" y="0"/>
                  </a:lnTo>
                  <a:lnTo>
                    <a:pt x="0" y="12"/>
                  </a:lnTo>
                  <a:lnTo>
                    <a:pt x="0" y="5143500"/>
                  </a:lnTo>
                  <a:lnTo>
                    <a:pt x="3524237" y="5143500"/>
                  </a:lnTo>
                  <a:lnTo>
                    <a:pt x="3524237" y="5130800"/>
                  </a:lnTo>
                  <a:lnTo>
                    <a:pt x="8655025" y="0"/>
                  </a:lnTo>
                  <a:close/>
                </a:path>
              </a:pathLst>
            </a:custGeom>
            <a:solidFill>
              <a:srgbClr val="c6d3e6"/>
            </a:solidFill>
            <a:ln>
              <a:noFill/>
            </a:ln>
          </p:spPr>
          <p:style>
            <a:lnRef idx="0"/>
            <a:fillRef idx="0"/>
            <a:effectRef idx="0"/>
            <a:fontRef idx="minor"/>
          </p:style>
        </p:sp>
        <p:sp>
          <p:nvSpPr>
            <p:cNvPr id="176" name="CustomShape 4"/>
            <p:cNvSpPr/>
            <p:nvPr/>
          </p:nvSpPr>
          <p:spPr>
            <a:xfrm>
              <a:off x="-36000" y="1089360"/>
              <a:ext cx="7680240" cy="2761560"/>
            </a:xfrm>
            <a:custGeom>
              <a:avLst/>
              <a:gdLst/>
              <a:ahLst/>
              <a:rect l="l" t="t" r="r" b="b"/>
              <a:pathLst>
                <a:path w="7985125" h="2765425">
                  <a:moveTo>
                    <a:pt x="7985099" y="3175"/>
                  </a:moveTo>
                  <a:lnTo>
                    <a:pt x="5313362" y="3175"/>
                  </a:lnTo>
                  <a:lnTo>
                    <a:pt x="5313362" y="0"/>
                  </a:lnTo>
                  <a:lnTo>
                    <a:pt x="0" y="0"/>
                  </a:lnTo>
                  <a:lnTo>
                    <a:pt x="0" y="2762237"/>
                  </a:lnTo>
                  <a:lnTo>
                    <a:pt x="5310187" y="2762237"/>
                  </a:lnTo>
                  <a:lnTo>
                    <a:pt x="5310187" y="2765412"/>
                  </a:lnTo>
                  <a:lnTo>
                    <a:pt x="5313261" y="2762237"/>
                  </a:lnTo>
                  <a:lnTo>
                    <a:pt x="7985099" y="3175"/>
                  </a:lnTo>
                  <a:close/>
                </a:path>
              </a:pathLst>
            </a:custGeom>
            <a:solidFill>
              <a:srgbClr val="3f5277"/>
            </a:solidFill>
            <a:ln>
              <a:noFill/>
            </a:ln>
          </p:spPr>
          <p:style>
            <a:lnRef idx="0"/>
            <a:fillRef idx="0"/>
            <a:effectRef idx="0"/>
            <a:fontRef idx="minor"/>
          </p:style>
        </p:sp>
        <p:sp>
          <p:nvSpPr>
            <p:cNvPr id="177" name="CustomShape 5"/>
            <p:cNvSpPr/>
            <p:nvPr/>
          </p:nvSpPr>
          <p:spPr>
            <a:xfrm>
              <a:off x="3668040" y="4201920"/>
              <a:ext cx="344520" cy="199800"/>
            </a:xfrm>
            <a:custGeom>
              <a:avLst/>
              <a:gdLst/>
              <a:ahLst/>
              <a:rect l="l" t="t" r="r" b="b"/>
              <a:pathLst>
                <a:path w="393700" h="201929">
                  <a:moveTo>
                    <a:pt x="366124" y="201624"/>
                  </a:moveTo>
                  <a:lnTo>
                    <a:pt x="0" y="0"/>
                  </a:lnTo>
                  <a:lnTo>
                    <a:pt x="393699" y="0"/>
                  </a:lnTo>
                  <a:lnTo>
                    <a:pt x="366124" y="201624"/>
                  </a:lnTo>
                  <a:close/>
                </a:path>
              </a:pathLst>
            </a:custGeom>
            <a:solidFill>
              <a:srgbClr val="d16e00"/>
            </a:solidFill>
            <a:ln>
              <a:noFill/>
            </a:ln>
          </p:spPr>
          <p:style>
            <a:lnRef idx="0"/>
            <a:fillRef idx="0"/>
            <a:effectRef idx="0"/>
            <a:fontRef idx="minor"/>
          </p:style>
        </p:sp>
        <p:sp>
          <p:nvSpPr>
            <p:cNvPr id="178" name="CustomShape 6"/>
            <p:cNvSpPr/>
            <p:nvPr/>
          </p:nvSpPr>
          <p:spPr>
            <a:xfrm>
              <a:off x="3742920" y="4206240"/>
              <a:ext cx="4807080" cy="466560"/>
            </a:xfrm>
            <a:custGeom>
              <a:avLst/>
              <a:gdLst/>
              <a:ahLst/>
              <a:rect l="l" t="t" r="r" b="b"/>
              <a:pathLst>
                <a:path w="5464175" h="468629">
                  <a:moveTo>
                    <a:pt x="5464162" y="0"/>
                  </a:moveTo>
                  <a:lnTo>
                    <a:pt x="304800" y="0"/>
                  </a:lnTo>
                  <a:lnTo>
                    <a:pt x="296875" y="0"/>
                  </a:lnTo>
                  <a:lnTo>
                    <a:pt x="296875" y="12179"/>
                  </a:lnTo>
                  <a:lnTo>
                    <a:pt x="0" y="468325"/>
                  </a:lnTo>
                  <a:lnTo>
                    <a:pt x="296875" y="468325"/>
                  </a:lnTo>
                  <a:lnTo>
                    <a:pt x="304800" y="468325"/>
                  </a:lnTo>
                  <a:lnTo>
                    <a:pt x="5464162" y="468325"/>
                  </a:lnTo>
                  <a:lnTo>
                    <a:pt x="5464162" y="0"/>
                  </a:lnTo>
                  <a:close/>
                </a:path>
              </a:pathLst>
            </a:custGeom>
            <a:solidFill>
              <a:srgbClr val="ff9700"/>
            </a:solidFill>
            <a:ln>
              <a:noFill/>
            </a:ln>
          </p:spPr>
          <p:style>
            <a:lnRef idx="0"/>
            <a:fillRef idx="0"/>
            <a:effectRef idx="0"/>
            <a:fontRef idx="minor"/>
          </p:style>
        </p:sp>
        <p:sp>
          <p:nvSpPr>
            <p:cNvPr id="179" name="CustomShape 7"/>
            <p:cNvSpPr/>
            <p:nvPr/>
          </p:nvSpPr>
          <p:spPr>
            <a:xfrm>
              <a:off x="8457120" y="157680"/>
              <a:ext cx="577800" cy="896400"/>
            </a:xfrm>
            <a:prstGeom prst="rect">
              <a:avLst/>
            </a:prstGeom>
            <a:blipFill rotWithShape="0">
              <a:blip r:embed="rId1"/>
              <a:stretch>
                <a:fillRect/>
              </a:stretch>
            </a:blipFill>
            <a:ln>
              <a:noFill/>
            </a:ln>
          </p:spPr>
          <p:style>
            <a:lnRef idx="0"/>
            <a:fillRef idx="0"/>
            <a:effectRef idx="0"/>
            <a:fontRef idx="minor"/>
          </p:style>
        </p:sp>
        <p:pic>
          <p:nvPicPr>
            <p:cNvPr id="180" name="" descr=""/>
            <p:cNvPicPr/>
            <p:nvPr/>
          </p:nvPicPr>
          <p:blipFill>
            <a:blip r:embed="rId2"/>
            <a:stretch/>
          </p:blipFill>
          <p:spPr>
            <a:xfrm>
              <a:off x="6364800" y="1920240"/>
              <a:ext cx="2578320" cy="2023920"/>
            </a:xfrm>
            <a:prstGeom prst="rect">
              <a:avLst/>
            </a:prstGeom>
            <a:ln>
              <a:noFill/>
            </a:ln>
          </p:spPr>
        </p:pic>
      </p:grpSp>
      <p:sp>
        <p:nvSpPr>
          <p:cNvPr id="181" name="CustomShape 8"/>
          <p:cNvSpPr/>
          <p:nvPr/>
        </p:nvSpPr>
        <p:spPr>
          <a:xfrm>
            <a:off x="266760" y="1444680"/>
            <a:ext cx="5400720" cy="16570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3600" spc="-1" strike="noStrike">
                <a:solidFill>
                  <a:srgbClr val="ffffff"/>
                </a:solidFill>
                <a:latin typeface="Roboto Condensed"/>
                <a:ea typeface="DejaVu Sans"/>
              </a:rPr>
              <a:t>Integrasi Basis Data</a:t>
            </a:r>
            <a:br/>
            <a:r>
              <a:rPr b="1" lang="en-US" sz="3600" spc="-1" strike="noStrike">
                <a:solidFill>
                  <a:srgbClr val="ffffff"/>
                </a:solidFill>
                <a:latin typeface="Roboto Condensed"/>
                <a:ea typeface="DejaVu Sans"/>
              </a:rPr>
              <a:t>Terdistribusi</a:t>
            </a:r>
            <a:endParaRPr b="0" lang="en-US" sz="3600" spc="-1" strike="noStrike">
              <a:latin typeface="Arial"/>
            </a:endParaRPr>
          </a:p>
        </p:txBody>
      </p:sp>
      <p:sp>
        <p:nvSpPr>
          <p:cNvPr id="182" name="CustomShape 9"/>
          <p:cNvSpPr/>
          <p:nvPr/>
        </p:nvSpPr>
        <p:spPr>
          <a:xfrm>
            <a:off x="266760" y="1999080"/>
            <a:ext cx="5675040" cy="985320"/>
          </a:xfrm>
          <a:prstGeom prst="rect">
            <a:avLst/>
          </a:prstGeom>
          <a:noFill/>
          <a:ln>
            <a:noFill/>
          </a:ln>
        </p:spPr>
        <p:style>
          <a:lnRef idx="0"/>
          <a:fillRef idx="0"/>
          <a:effectRef idx="0"/>
          <a:fontRef idx="minor"/>
        </p:style>
      </p:sp>
      <p:sp>
        <p:nvSpPr>
          <p:cNvPr id="183" name="CustomShape 10"/>
          <p:cNvSpPr/>
          <p:nvPr/>
        </p:nvSpPr>
        <p:spPr>
          <a:xfrm>
            <a:off x="3931920" y="4334400"/>
            <a:ext cx="4571280" cy="440640"/>
          </a:xfrm>
          <a:prstGeom prst="rect">
            <a:avLst/>
          </a:prstGeom>
          <a:noFill/>
          <a:ln>
            <a:noFill/>
          </a:ln>
        </p:spPr>
        <p:style>
          <a:lnRef idx="0"/>
          <a:fillRef idx="0"/>
          <a:effectRef idx="0"/>
          <a:fontRef idx="minor"/>
        </p:style>
        <p:txBody>
          <a:bodyPr lIns="0" rIns="0" tIns="23040" bIns="0"/>
          <a:p>
            <a:pPr marL="728280" indent="-714240" algn="ctr">
              <a:lnSpc>
                <a:spcPts val="1650"/>
              </a:lnSpc>
              <a:spcBef>
                <a:spcPts val="181"/>
              </a:spcBef>
            </a:pPr>
            <a:r>
              <a:rPr b="1" lang="en-US" sz="2000" spc="-1" strike="noStrike">
                <a:solidFill>
                  <a:srgbClr val="ffffff"/>
                </a:solidFill>
                <a:latin typeface="Arial"/>
                <a:ea typeface="DejaVu Sans"/>
              </a:rPr>
              <a:t>Selamat Datang</a:t>
            </a:r>
            <a:endParaRPr b="0" lang="en-US" sz="2000" spc="-1" strike="noStrike">
              <a:latin typeface="Arial"/>
            </a:endParaRPr>
          </a:p>
        </p:txBody>
      </p:sp>
      <p:grpSp>
        <p:nvGrpSpPr>
          <p:cNvPr id="184" name="Group 11"/>
          <p:cNvGrpSpPr/>
          <p:nvPr/>
        </p:nvGrpSpPr>
        <p:grpSpPr>
          <a:xfrm>
            <a:off x="-36000" y="3453840"/>
            <a:ext cx="3101760" cy="1066680"/>
            <a:chOff x="-36000" y="3453840"/>
            <a:chExt cx="3101760" cy="1066680"/>
          </a:xfrm>
        </p:grpSpPr>
        <p:sp>
          <p:nvSpPr>
            <p:cNvPr id="185" name="CustomShape 12"/>
            <p:cNvSpPr/>
            <p:nvPr/>
          </p:nvSpPr>
          <p:spPr>
            <a:xfrm>
              <a:off x="-34560" y="3453840"/>
              <a:ext cx="2957040" cy="1066680"/>
            </a:xfrm>
            <a:custGeom>
              <a:avLst/>
              <a:gdLst/>
              <a:ahLst/>
              <a:rect l="l" t="t" r="r" b="b"/>
              <a:pathLst>
                <a:path w="2959100" h="1068704">
                  <a:moveTo>
                    <a:pt x="2959100" y="0"/>
                  </a:moveTo>
                  <a:lnTo>
                    <a:pt x="1992299" y="0"/>
                  </a:lnTo>
                  <a:lnTo>
                    <a:pt x="1985949" y="0"/>
                  </a:lnTo>
                  <a:lnTo>
                    <a:pt x="0" y="0"/>
                  </a:lnTo>
                  <a:lnTo>
                    <a:pt x="0" y="1068374"/>
                  </a:lnTo>
                  <a:lnTo>
                    <a:pt x="1985949" y="1068374"/>
                  </a:lnTo>
                  <a:lnTo>
                    <a:pt x="1992299" y="1068374"/>
                  </a:lnTo>
                  <a:lnTo>
                    <a:pt x="1992299" y="1061415"/>
                  </a:lnTo>
                  <a:lnTo>
                    <a:pt x="2959100" y="0"/>
                  </a:lnTo>
                  <a:close/>
                </a:path>
              </a:pathLst>
            </a:custGeom>
            <a:solidFill>
              <a:srgbClr val="c6d3e6"/>
            </a:solidFill>
            <a:ln>
              <a:noFill/>
            </a:ln>
          </p:spPr>
          <p:style>
            <a:lnRef idx="0"/>
            <a:fillRef idx="0"/>
            <a:effectRef idx="0"/>
            <a:fontRef idx="minor"/>
          </p:style>
        </p:sp>
        <p:sp>
          <p:nvSpPr>
            <p:cNvPr id="186" name="CustomShape 13"/>
            <p:cNvSpPr/>
            <p:nvPr/>
          </p:nvSpPr>
          <p:spPr>
            <a:xfrm>
              <a:off x="2580120" y="3623400"/>
              <a:ext cx="485640" cy="213840"/>
            </a:xfrm>
            <a:custGeom>
              <a:avLst/>
              <a:gdLst/>
              <a:ahLst/>
              <a:rect l="l" t="t" r="r" b="b"/>
              <a:pathLst>
                <a:path w="487680" h="215900">
                  <a:moveTo>
                    <a:pt x="487374" y="215899"/>
                  </a:moveTo>
                  <a:lnTo>
                    <a:pt x="0" y="215899"/>
                  </a:lnTo>
                  <a:lnTo>
                    <a:pt x="42024" y="0"/>
                  </a:lnTo>
                  <a:lnTo>
                    <a:pt x="487374" y="215899"/>
                  </a:lnTo>
                  <a:close/>
                </a:path>
              </a:pathLst>
            </a:custGeom>
            <a:solidFill>
              <a:srgbClr val="d16e00"/>
            </a:solidFill>
            <a:ln>
              <a:noFill/>
            </a:ln>
          </p:spPr>
          <p:style>
            <a:lnRef idx="0"/>
            <a:fillRef idx="0"/>
            <a:effectRef idx="0"/>
            <a:fontRef idx="minor"/>
          </p:style>
        </p:sp>
        <p:sp>
          <p:nvSpPr>
            <p:cNvPr id="187" name="CustomShape 14"/>
            <p:cNvSpPr/>
            <p:nvPr/>
          </p:nvSpPr>
          <p:spPr>
            <a:xfrm>
              <a:off x="-36000" y="3832920"/>
              <a:ext cx="3101760" cy="499320"/>
            </a:xfrm>
            <a:custGeom>
              <a:avLst/>
              <a:gdLst/>
              <a:ahLst/>
              <a:rect l="l" t="t" r="r" b="b"/>
              <a:pathLst>
                <a:path w="3103880" h="501650">
                  <a:moveTo>
                    <a:pt x="3103562" y="0"/>
                  </a:moveTo>
                  <a:lnTo>
                    <a:pt x="2616187" y="0"/>
                  </a:lnTo>
                  <a:lnTo>
                    <a:pt x="2543162" y="0"/>
                  </a:lnTo>
                  <a:lnTo>
                    <a:pt x="0" y="0"/>
                  </a:lnTo>
                  <a:lnTo>
                    <a:pt x="0" y="501650"/>
                  </a:lnTo>
                  <a:lnTo>
                    <a:pt x="2543162" y="501650"/>
                  </a:lnTo>
                  <a:lnTo>
                    <a:pt x="2616187" y="501650"/>
                  </a:lnTo>
                  <a:lnTo>
                    <a:pt x="2616187" y="436283"/>
                  </a:lnTo>
                  <a:lnTo>
                    <a:pt x="3103562" y="0"/>
                  </a:lnTo>
                  <a:close/>
                </a:path>
              </a:pathLst>
            </a:custGeom>
            <a:solidFill>
              <a:srgbClr val="ff9700"/>
            </a:solidFill>
            <a:ln>
              <a:noFill/>
            </a:ln>
          </p:spPr>
          <p:style>
            <a:lnRef idx="0"/>
            <a:fillRef idx="0"/>
            <a:effectRef idx="0"/>
            <a:fontRef idx="minor"/>
          </p:style>
        </p:sp>
      </p:grpSp>
      <p:sp>
        <p:nvSpPr>
          <p:cNvPr id="188" name="CustomShape 15"/>
          <p:cNvSpPr/>
          <p:nvPr/>
        </p:nvSpPr>
        <p:spPr>
          <a:xfrm>
            <a:off x="212760" y="3921840"/>
            <a:ext cx="2143440" cy="253080"/>
          </a:xfrm>
          <a:prstGeom prst="rect">
            <a:avLst/>
          </a:prstGeom>
          <a:noFill/>
          <a:ln>
            <a:noFill/>
          </a:ln>
        </p:spPr>
        <p:style>
          <a:lnRef idx="0"/>
          <a:fillRef idx="0"/>
          <a:effectRef idx="0"/>
          <a:fontRef idx="minor"/>
        </p:style>
        <p:txBody>
          <a:bodyPr lIns="0" rIns="0" tIns="9000" bIns="0"/>
          <a:p>
            <a:pPr marL="12600">
              <a:lnSpc>
                <a:spcPct val="101000"/>
              </a:lnSpc>
              <a:spcBef>
                <a:spcPts val="71"/>
              </a:spcBef>
            </a:pPr>
            <a:r>
              <a:rPr b="1" lang="en-US" sz="1600" spc="-1" strike="noStrike">
                <a:solidFill>
                  <a:srgbClr val="ffffff"/>
                </a:solidFill>
                <a:latin typeface="Verdana"/>
                <a:ea typeface="DejaVu Sans"/>
              </a:rPr>
              <a:t>KELOMPOK 5</a:t>
            </a:r>
            <a:endParaRPr b="0" lang="en-US" sz="16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6292800" y="127080"/>
            <a:ext cx="777600" cy="257040"/>
          </a:xfrm>
          <a:custGeom>
            <a:avLst/>
            <a:gdLst/>
            <a:ahLst/>
            <a:rect l="l" t="t" r="r" b="b"/>
            <a:pathLst>
              <a:path w="779779" h="259079">
                <a:moveTo>
                  <a:pt x="779448" y="258761"/>
                </a:moveTo>
                <a:lnTo>
                  <a:pt x="0" y="258761"/>
                </a:lnTo>
                <a:lnTo>
                  <a:pt x="54599" y="0"/>
                </a:lnTo>
                <a:lnTo>
                  <a:pt x="779448" y="258761"/>
                </a:lnTo>
                <a:close/>
              </a:path>
            </a:pathLst>
          </a:custGeom>
          <a:solidFill>
            <a:srgbClr val="263148"/>
          </a:solidFill>
          <a:ln>
            <a:noFill/>
          </a:ln>
        </p:spPr>
        <p:style>
          <a:lnRef idx="0"/>
          <a:fillRef idx="0"/>
          <a:effectRef idx="0"/>
          <a:fontRef idx="minor"/>
        </p:style>
      </p:sp>
      <p:grpSp>
        <p:nvGrpSpPr>
          <p:cNvPr id="339" name="Group 2"/>
          <p:cNvGrpSpPr/>
          <p:nvPr/>
        </p:nvGrpSpPr>
        <p:grpSpPr>
          <a:xfrm>
            <a:off x="0" y="0"/>
            <a:ext cx="7073640" cy="1325160"/>
            <a:chOff x="0" y="0"/>
            <a:chExt cx="7073640" cy="1325160"/>
          </a:xfrm>
        </p:grpSpPr>
        <p:sp>
          <p:nvSpPr>
            <p:cNvPr id="340" name="CustomShape 3"/>
            <p:cNvSpPr/>
            <p:nvPr/>
          </p:nvSpPr>
          <p:spPr>
            <a:xfrm>
              <a:off x="0" y="0"/>
              <a:ext cx="6754320" cy="1325160"/>
            </a:xfrm>
            <a:custGeom>
              <a:avLst/>
              <a:gdLst/>
              <a:ahLst/>
              <a:rect l="l" t="t" r="r" b="b"/>
              <a:pathLst>
                <a:path w="6756400" h="1327150">
                  <a:moveTo>
                    <a:pt x="6756374" y="0"/>
                  </a:moveTo>
                  <a:lnTo>
                    <a:pt x="5429237" y="0"/>
                  </a:lnTo>
                  <a:lnTo>
                    <a:pt x="0" y="0"/>
                  </a:lnTo>
                  <a:lnTo>
                    <a:pt x="0" y="1322387"/>
                  </a:lnTo>
                  <a:lnTo>
                    <a:pt x="5429237" y="1322387"/>
                  </a:lnTo>
                  <a:lnTo>
                    <a:pt x="5429237" y="1327150"/>
                  </a:lnTo>
                  <a:lnTo>
                    <a:pt x="6756374" y="0"/>
                  </a:lnTo>
                  <a:close/>
                </a:path>
              </a:pathLst>
            </a:custGeom>
            <a:solidFill>
              <a:srgbClr val="c6d3e6"/>
            </a:solidFill>
            <a:ln>
              <a:noFill/>
            </a:ln>
          </p:spPr>
          <p:style>
            <a:lnRef idx="0"/>
            <a:fillRef idx="0"/>
            <a:effectRef idx="0"/>
            <a:fontRef idx="minor"/>
          </p:style>
        </p:sp>
        <p:sp>
          <p:nvSpPr>
            <p:cNvPr id="341" name="CustomShape 4"/>
            <p:cNvSpPr/>
            <p:nvPr/>
          </p:nvSpPr>
          <p:spPr>
            <a:xfrm>
              <a:off x="0" y="378000"/>
              <a:ext cx="7073640" cy="772560"/>
            </a:xfrm>
            <a:custGeom>
              <a:avLst/>
              <a:gdLst/>
              <a:ahLst/>
              <a:rect l="l" t="t" r="r" b="b"/>
              <a:pathLst>
                <a:path w="7075805" h="774700">
                  <a:moveTo>
                    <a:pt x="7075449" y="3175"/>
                  </a:moveTo>
                  <a:lnTo>
                    <a:pt x="6303937" y="3175"/>
                  </a:lnTo>
                  <a:lnTo>
                    <a:pt x="6303937" y="0"/>
                  </a:lnTo>
                  <a:lnTo>
                    <a:pt x="0" y="0"/>
                  </a:lnTo>
                  <a:lnTo>
                    <a:pt x="0" y="771525"/>
                  </a:lnTo>
                  <a:lnTo>
                    <a:pt x="6303937" y="771525"/>
                  </a:lnTo>
                  <a:lnTo>
                    <a:pt x="6303937" y="774700"/>
                  </a:lnTo>
                  <a:lnTo>
                    <a:pt x="7075449" y="3175"/>
                  </a:lnTo>
                  <a:close/>
                </a:path>
              </a:pathLst>
            </a:custGeom>
            <a:solidFill>
              <a:srgbClr val="3f5277"/>
            </a:solidFill>
            <a:ln>
              <a:noFill/>
            </a:ln>
          </p:spPr>
          <p:style>
            <a:lnRef idx="0"/>
            <a:fillRef idx="0"/>
            <a:effectRef idx="0"/>
            <a:fontRef idx="minor"/>
          </p:style>
        </p:sp>
      </p:grpSp>
      <p:sp>
        <p:nvSpPr>
          <p:cNvPr id="342" name="CustomShape 5"/>
          <p:cNvSpPr/>
          <p:nvPr/>
        </p:nvSpPr>
        <p:spPr>
          <a:xfrm>
            <a:off x="6946920" y="4948200"/>
            <a:ext cx="391680" cy="12996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343" name="Group 6"/>
          <p:cNvGrpSpPr/>
          <p:nvPr/>
        </p:nvGrpSpPr>
        <p:grpSpPr>
          <a:xfrm>
            <a:off x="6950160" y="4471920"/>
            <a:ext cx="2192040" cy="669600"/>
            <a:chOff x="6950160" y="4471920"/>
            <a:chExt cx="2192040" cy="669600"/>
          </a:xfrm>
        </p:grpSpPr>
        <p:sp>
          <p:nvSpPr>
            <p:cNvPr id="344" name="CustomShape 7"/>
            <p:cNvSpPr/>
            <p:nvPr/>
          </p:nvSpPr>
          <p:spPr>
            <a:xfrm>
              <a:off x="7107120" y="4471920"/>
              <a:ext cx="2035080" cy="66960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345" name="CustomShape 8"/>
            <p:cNvSpPr/>
            <p:nvPr/>
          </p:nvSpPr>
          <p:spPr>
            <a:xfrm>
              <a:off x="6950160" y="4646520"/>
              <a:ext cx="2191680" cy="30276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346" name="CustomShape 9"/>
          <p:cNvSpPr/>
          <p:nvPr/>
        </p:nvSpPr>
        <p:spPr>
          <a:xfrm>
            <a:off x="8524800" y="193680"/>
            <a:ext cx="513720" cy="702720"/>
          </a:xfrm>
          <a:prstGeom prst="rect">
            <a:avLst/>
          </a:prstGeom>
          <a:blipFill rotWithShape="0">
            <a:blip r:embed="rId1"/>
            <a:stretch>
              <a:fillRect/>
            </a:stretch>
          </a:blipFill>
          <a:ln>
            <a:noFill/>
          </a:ln>
        </p:spPr>
        <p:style>
          <a:lnRef idx="0"/>
          <a:fillRef idx="0"/>
          <a:effectRef idx="0"/>
          <a:fontRef idx="minor"/>
        </p:style>
      </p:sp>
      <p:sp>
        <p:nvSpPr>
          <p:cNvPr id="347" name="CustomShape 10"/>
          <p:cNvSpPr/>
          <p:nvPr/>
        </p:nvSpPr>
        <p:spPr>
          <a:xfrm>
            <a:off x="7226280" y="4637160"/>
            <a:ext cx="297720" cy="297720"/>
          </a:xfrm>
          <a:prstGeom prst="rect">
            <a:avLst/>
          </a:prstGeom>
          <a:blipFill rotWithShape="0">
            <a:blip r:embed="rId2"/>
            <a:stretch>
              <a:fillRect/>
            </a:stretch>
          </a:blipFill>
          <a:ln>
            <a:noFill/>
          </a:ln>
        </p:spPr>
        <p:style>
          <a:lnRef idx="0"/>
          <a:fillRef idx="0"/>
          <a:effectRef idx="0"/>
          <a:fontRef idx="minor"/>
        </p:style>
      </p:sp>
      <p:grpSp>
        <p:nvGrpSpPr>
          <p:cNvPr id="348" name="Group 11"/>
          <p:cNvGrpSpPr/>
          <p:nvPr/>
        </p:nvGrpSpPr>
        <p:grpSpPr>
          <a:xfrm>
            <a:off x="1440" y="4903920"/>
            <a:ext cx="2033280" cy="237960"/>
            <a:chOff x="1440" y="4903920"/>
            <a:chExt cx="2033280" cy="237960"/>
          </a:xfrm>
        </p:grpSpPr>
        <p:sp>
          <p:nvSpPr>
            <p:cNvPr id="349" name="CustomShape 12"/>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350" name="CustomShape 13"/>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351" name="CustomShape 14"/>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sp>
          <p:nvSpPr>
            <p:cNvPr id="352" name="CustomShape 15"/>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353" name="CustomShape 16"/>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354" name="CustomShape 17"/>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355" name="CustomShape 18"/>
          <p:cNvSpPr/>
          <p:nvPr/>
        </p:nvSpPr>
        <p:spPr>
          <a:xfrm>
            <a:off x="887400" y="600120"/>
            <a:ext cx="5146200" cy="55044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2000" spc="-1" strike="noStrike">
                <a:solidFill>
                  <a:srgbClr val="ffffff"/>
                </a:solidFill>
                <a:latin typeface="Roboto Condensed"/>
                <a:ea typeface="DejaVu Sans"/>
              </a:rPr>
              <a:t>Catatan Integrasi Basis Data</a:t>
            </a:r>
            <a:endParaRPr b="0" lang="en-US" sz="2000" spc="-1" strike="noStrike">
              <a:latin typeface="Arial"/>
            </a:endParaRPr>
          </a:p>
        </p:txBody>
      </p:sp>
      <p:sp>
        <p:nvSpPr>
          <p:cNvPr id="356" name="CustomShape 19"/>
          <p:cNvSpPr/>
          <p:nvPr/>
        </p:nvSpPr>
        <p:spPr>
          <a:xfrm>
            <a:off x="293760" y="574560"/>
            <a:ext cx="307800" cy="401040"/>
          </a:xfrm>
          <a:custGeom>
            <a:avLst/>
            <a:gdLst/>
            <a:ahLst/>
            <a:rect l="l" t="t" r="r" b="b"/>
            <a:pathLst>
              <a:path w="309880" h="403225">
                <a:moveTo>
                  <a:pt x="24944" y="384754"/>
                </a:moveTo>
                <a:lnTo>
                  <a:pt x="25399" y="387519"/>
                </a:lnTo>
                <a:lnTo>
                  <a:pt x="25857" y="390739"/>
                </a:lnTo>
                <a:lnTo>
                  <a:pt x="39267" y="403204"/>
                </a:lnTo>
                <a:lnTo>
                  <a:pt x="42492" y="403204"/>
                </a:lnTo>
                <a:lnTo>
                  <a:pt x="299376" y="403204"/>
                </a:lnTo>
                <a:lnTo>
                  <a:pt x="300759" y="403204"/>
                </a:lnTo>
                <a:lnTo>
                  <a:pt x="302144" y="402731"/>
                </a:lnTo>
                <a:lnTo>
                  <a:pt x="309524" y="382899"/>
                </a:lnTo>
                <a:lnTo>
                  <a:pt x="309524" y="61807"/>
                </a:lnTo>
                <a:lnTo>
                  <a:pt x="309524" y="59042"/>
                </a:lnTo>
                <a:lnTo>
                  <a:pt x="304459" y="53037"/>
                </a:lnTo>
                <a:lnTo>
                  <a:pt x="299376" y="52582"/>
                </a:lnTo>
                <a:moveTo>
                  <a:pt x="271641" y="19357"/>
                </a:moveTo>
                <a:lnTo>
                  <a:pt x="14777" y="19357"/>
                </a:lnTo>
                <a:lnTo>
                  <a:pt x="12007" y="19832"/>
                </a:lnTo>
                <a:lnTo>
                  <a:pt x="9239" y="20759"/>
                </a:lnTo>
                <a:lnTo>
                  <a:pt x="6469" y="21669"/>
                </a:lnTo>
                <a:lnTo>
                  <a:pt x="4154" y="23524"/>
                </a:lnTo>
                <a:lnTo>
                  <a:pt x="2297" y="25817"/>
                </a:lnTo>
                <a:lnTo>
                  <a:pt x="1384" y="28602"/>
                </a:lnTo>
                <a:lnTo>
                  <a:pt x="454" y="31367"/>
                </a:lnTo>
                <a:lnTo>
                  <a:pt x="0" y="34132"/>
                </a:lnTo>
                <a:lnTo>
                  <a:pt x="0" y="355224"/>
                </a:lnTo>
                <a:lnTo>
                  <a:pt x="454" y="357989"/>
                </a:lnTo>
                <a:lnTo>
                  <a:pt x="1384" y="360754"/>
                </a:lnTo>
                <a:lnTo>
                  <a:pt x="2297" y="363519"/>
                </a:lnTo>
                <a:lnTo>
                  <a:pt x="4154" y="365831"/>
                </a:lnTo>
                <a:lnTo>
                  <a:pt x="6469" y="367669"/>
                </a:lnTo>
                <a:lnTo>
                  <a:pt x="9239" y="368596"/>
                </a:lnTo>
                <a:lnTo>
                  <a:pt x="12007" y="369524"/>
                </a:lnTo>
                <a:lnTo>
                  <a:pt x="14777" y="369979"/>
                </a:lnTo>
                <a:lnTo>
                  <a:pt x="271641" y="369979"/>
                </a:lnTo>
                <a:lnTo>
                  <a:pt x="286439" y="355224"/>
                </a:lnTo>
                <a:lnTo>
                  <a:pt x="286439" y="34132"/>
                </a:lnTo>
                <a:lnTo>
                  <a:pt x="277199" y="20759"/>
                </a:lnTo>
                <a:lnTo>
                  <a:pt x="274411" y="19832"/>
                </a:lnTo>
                <a:lnTo>
                  <a:pt x="271641" y="19357"/>
                </a:lnTo>
                <a:moveTo>
                  <a:pt x="173704" y="22597"/>
                </a:moveTo>
                <a:lnTo>
                  <a:pt x="176947" y="23052"/>
                </a:lnTo>
                <a:lnTo>
                  <a:pt x="180172" y="23979"/>
                </a:lnTo>
                <a:lnTo>
                  <a:pt x="183417" y="25362"/>
                </a:lnTo>
                <a:lnTo>
                  <a:pt x="185712" y="27672"/>
                </a:lnTo>
                <a:lnTo>
                  <a:pt x="188024" y="29984"/>
                </a:lnTo>
                <a:lnTo>
                  <a:pt x="189409" y="33204"/>
                </a:lnTo>
                <a:lnTo>
                  <a:pt x="190339" y="36444"/>
                </a:lnTo>
                <a:lnTo>
                  <a:pt x="190794" y="39664"/>
                </a:lnTo>
                <a:lnTo>
                  <a:pt x="190339" y="42902"/>
                </a:lnTo>
                <a:lnTo>
                  <a:pt x="189409" y="46122"/>
                </a:lnTo>
                <a:lnTo>
                  <a:pt x="188024" y="49362"/>
                </a:lnTo>
                <a:lnTo>
                  <a:pt x="185712" y="51654"/>
                </a:lnTo>
                <a:lnTo>
                  <a:pt x="183417" y="53964"/>
                </a:lnTo>
                <a:lnTo>
                  <a:pt x="180172" y="55347"/>
                </a:lnTo>
                <a:lnTo>
                  <a:pt x="176947" y="56277"/>
                </a:lnTo>
                <a:lnTo>
                  <a:pt x="173704" y="56729"/>
                </a:lnTo>
                <a:lnTo>
                  <a:pt x="170479" y="56277"/>
                </a:lnTo>
                <a:lnTo>
                  <a:pt x="167234" y="55347"/>
                </a:lnTo>
                <a:lnTo>
                  <a:pt x="164009" y="53964"/>
                </a:lnTo>
                <a:lnTo>
                  <a:pt x="161697" y="51654"/>
                </a:lnTo>
                <a:lnTo>
                  <a:pt x="159382" y="49362"/>
                </a:lnTo>
                <a:lnTo>
                  <a:pt x="157997" y="46122"/>
                </a:lnTo>
                <a:lnTo>
                  <a:pt x="157067" y="42902"/>
                </a:lnTo>
                <a:lnTo>
                  <a:pt x="156612" y="39664"/>
                </a:lnTo>
                <a:lnTo>
                  <a:pt x="157067" y="36444"/>
                </a:lnTo>
                <a:lnTo>
                  <a:pt x="170479" y="23052"/>
                </a:lnTo>
                <a:lnTo>
                  <a:pt x="173704" y="22597"/>
                </a:lnTo>
                <a:moveTo>
                  <a:pt x="110877" y="22597"/>
                </a:moveTo>
                <a:lnTo>
                  <a:pt x="114102" y="23052"/>
                </a:lnTo>
                <a:lnTo>
                  <a:pt x="117344" y="23979"/>
                </a:lnTo>
                <a:lnTo>
                  <a:pt x="127967" y="39664"/>
                </a:lnTo>
                <a:lnTo>
                  <a:pt x="127512" y="42902"/>
                </a:lnTo>
                <a:lnTo>
                  <a:pt x="126584" y="46122"/>
                </a:lnTo>
                <a:lnTo>
                  <a:pt x="125199" y="49362"/>
                </a:lnTo>
                <a:lnTo>
                  <a:pt x="122884" y="51654"/>
                </a:lnTo>
                <a:lnTo>
                  <a:pt x="120569" y="53964"/>
                </a:lnTo>
                <a:lnTo>
                  <a:pt x="117344" y="55347"/>
                </a:lnTo>
                <a:lnTo>
                  <a:pt x="114102" y="56277"/>
                </a:lnTo>
                <a:lnTo>
                  <a:pt x="110877" y="56729"/>
                </a:lnTo>
                <a:lnTo>
                  <a:pt x="107632" y="56277"/>
                </a:lnTo>
                <a:lnTo>
                  <a:pt x="104407" y="55347"/>
                </a:lnTo>
                <a:lnTo>
                  <a:pt x="101164" y="53964"/>
                </a:lnTo>
                <a:lnTo>
                  <a:pt x="98869" y="51654"/>
                </a:lnTo>
                <a:lnTo>
                  <a:pt x="96554" y="49362"/>
                </a:lnTo>
                <a:lnTo>
                  <a:pt x="95169" y="46122"/>
                </a:lnTo>
                <a:lnTo>
                  <a:pt x="94239" y="42902"/>
                </a:lnTo>
                <a:lnTo>
                  <a:pt x="93784" y="39664"/>
                </a:lnTo>
                <a:lnTo>
                  <a:pt x="94239" y="36444"/>
                </a:lnTo>
                <a:lnTo>
                  <a:pt x="95169" y="33204"/>
                </a:lnTo>
                <a:lnTo>
                  <a:pt x="96554" y="29984"/>
                </a:lnTo>
                <a:lnTo>
                  <a:pt x="98869" y="27672"/>
                </a:lnTo>
                <a:lnTo>
                  <a:pt x="101164" y="25362"/>
                </a:lnTo>
                <a:lnTo>
                  <a:pt x="104407" y="23979"/>
                </a:lnTo>
                <a:lnTo>
                  <a:pt x="107632" y="23052"/>
                </a:lnTo>
                <a:lnTo>
                  <a:pt x="110877" y="22597"/>
                </a:lnTo>
                <a:moveTo>
                  <a:pt x="30939" y="39664"/>
                </a:moveTo>
                <a:lnTo>
                  <a:pt x="31414" y="36444"/>
                </a:lnTo>
                <a:lnTo>
                  <a:pt x="32324" y="33204"/>
                </a:lnTo>
                <a:lnTo>
                  <a:pt x="48049" y="22597"/>
                </a:lnTo>
                <a:lnTo>
                  <a:pt x="51274" y="23052"/>
                </a:lnTo>
                <a:lnTo>
                  <a:pt x="65142" y="39664"/>
                </a:lnTo>
                <a:lnTo>
                  <a:pt x="64667" y="42902"/>
                </a:lnTo>
                <a:lnTo>
                  <a:pt x="63757" y="46122"/>
                </a:lnTo>
                <a:lnTo>
                  <a:pt x="62372" y="49362"/>
                </a:lnTo>
                <a:lnTo>
                  <a:pt x="60057" y="51654"/>
                </a:lnTo>
                <a:lnTo>
                  <a:pt x="57744" y="53964"/>
                </a:lnTo>
                <a:lnTo>
                  <a:pt x="54519" y="55347"/>
                </a:lnTo>
                <a:lnTo>
                  <a:pt x="51274" y="56277"/>
                </a:lnTo>
                <a:lnTo>
                  <a:pt x="48049" y="56729"/>
                </a:lnTo>
                <a:lnTo>
                  <a:pt x="44807" y="56277"/>
                </a:lnTo>
                <a:lnTo>
                  <a:pt x="41582" y="55347"/>
                </a:lnTo>
                <a:lnTo>
                  <a:pt x="38337" y="53964"/>
                </a:lnTo>
                <a:lnTo>
                  <a:pt x="36024" y="51654"/>
                </a:lnTo>
                <a:lnTo>
                  <a:pt x="33727" y="49362"/>
                </a:lnTo>
                <a:lnTo>
                  <a:pt x="32324" y="46122"/>
                </a:lnTo>
                <a:lnTo>
                  <a:pt x="31414" y="42902"/>
                </a:lnTo>
                <a:lnTo>
                  <a:pt x="30939" y="39664"/>
                </a:lnTo>
                <a:moveTo>
                  <a:pt x="146899" y="262026"/>
                </a:moveTo>
                <a:lnTo>
                  <a:pt x="45262" y="262026"/>
                </a:lnTo>
                <a:moveTo>
                  <a:pt x="239299" y="220052"/>
                </a:moveTo>
                <a:lnTo>
                  <a:pt x="45262" y="220052"/>
                </a:lnTo>
                <a:moveTo>
                  <a:pt x="239299" y="178529"/>
                </a:moveTo>
                <a:lnTo>
                  <a:pt x="45262" y="178529"/>
                </a:lnTo>
                <a:moveTo>
                  <a:pt x="239299" y="136554"/>
                </a:moveTo>
                <a:lnTo>
                  <a:pt x="45262" y="136554"/>
                </a:lnTo>
                <a:moveTo>
                  <a:pt x="236529" y="56729"/>
                </a:moveTo>
                <a:lnTo>
                  <a:pt x="233304" y="56277"/>
                </a:lnTo>
                <a:lnTo>
                  <a:pt x="230062" y="55347"/>
                </a:lnTo>
                <a:lnTo>
                  <a:pt x="226837" y="53964"/>
                </a:lnTo>
                <a:lnTo>
                  <a:pt x="224522" y="51654"/>
                </a:lnTo>
                <a:lnTo>
                  <a:pt x="222207" y="49362"/>
                </a:lnTo>
                <a:lnTo>
                  <a:pt x="220824" y="46122"/>
                </a:lnTo>
                <a:lnTo>
                  <a:pt x="219912" y="42902"/>
                </a:lnTo>
                <a:lnTo>
                  <a:pt x="219439" y="39664"/>
                </a:lnTo>
                <a:lnTo>
                  <a:pt x="219912" y="36444"/>
                </a:lnTo>
                <a:lnTo>
                  <a:pt x="236529" y="22597"/>
                </a:lnTo>
                <a:lnTo>
                  <a:pt x="239774" y="23052"/>
                </a:lnTo>
                <a:lnTo>
                  <a:pt x="253621" y="39664"/>
                </a:lnTo>
                <a:lnTo>
                  <a:pt x="253166" y="42902"/>
                </a:lnTo>
                <a:lnTo>
                  <a:pt x="239774" y="56277"/>
                </a:lnTo>
                <a:lnTo>
                  <a:pt x="236529" y="56729"/>
                </a:lnTo>
                <a:moveTo>
                  <a:pt x="48959" y="0"/>
                </a:moveTo>
                <a:lnTo>
                  <a:pt x="48959" y="38734"/>
                </a:lnTo>
                <a:moveTo>
                  <a:pt x="111807" y="0"/>
                </a:moveTo>
                <a:lnTo>
                  <a:pt x="111807" y="38734"/>
                </a:lnTo>
                <a:moveTo>
                  <a:pt x="174632" y="0"/>
                </a:moveTo>
                <a:lnTo>
                  <a:pt x="174632" y="38734"/>
                </a:lnTo>
                <a:moveTo>
                  <a:pt x="237459" y="0"/>
                </a:moveTo>
                <a:lnTo>
                  <a:pt x="237459" y="38734"/>
                </a:lnTo>
              </a:path>
            </a:pathLst>
          </a:custGeom>
          <a:noFill/>
          <a:ln w="12240">
            <a:solidFill>
              <a:srgbClr val="ff9700"/>
            </a:solidFill>
            <a:round/>
          </a:ln>
        </p:spPr>
        <p:style>
          <a:lnRef idx="0"/>
          <a:fillRef idx="0"/>
          <a:effectRef idx="0"/>
          <a:fontRef idx="minor"/>
        </p:style>
      </p:sp>
      <p:sp>
        <p:nvSpPr>
          <p:cNvPr id="357" name="CustomShape 20"/>
          <p:cNvSpPr/>
          <p:nvPr/>
        </p:nvSpPr>
        <p:spPr>
          <a:xfrm>
            <a:off x="468360" y="209880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358" name="CustomShape 21"/>
          <p:cNvSpPr/>
          <p:nvPr/>
        </p:nvSpPr>
        <p:spPr>
          <a:xfrm>
            <a:off x="7553880" y="4667400"/>
            <a:ext cx="1129320" cy="20736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359" name="CustomShape 22"/>
          <p:cNvSpPr/>
          <p:nvPr/>
        </p:nvSpPr>
        <p:spPr>
          <a:xfrm>
            <a:off x="8904960" y="4695840"/>
            <a:ext cx="151560" cy="18252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989DDC5C-165F-4BAA-84BC-6753C4CDFD3E}" type="slidenum">
              <a:rPr b="1" lang="en-US" sz="1200" spc="-1" strike="noStrike">
                <a:solidFill>
                  <a:srgbClr val="ffffff"/>
                </a:solidFill>
                <a:latin typeface="Roboto Condensed"/>
                <a:ea typeface="DejaVu Sans"/>
              </a:rPr>
              <a:t>&lt;number&gt;</a:t>
            </a:fld>
            <a:endParaRPr b="0" lang="en-US" sz="1200" spc="-1" strike="noStrike">
              <a:latin typeface="Arial"/>
            </a:endParaRPr>
          </a:p>
        </p:txBody>
      </p:sp>
      <p:sp>
        <p:nvSpPr>
          <p:cNvPr id="360" name="CustomShape 23"/>
          <p:cNvSpPr/>
          <p:nvPr/>
        </p:nvSpPr>
        <p:spPr>
          <a:xfrm>
            <a:off x="479160" y="4950360"/>
            <a:ext cx="1120680" cy="298332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58"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361" name="CustomShape 24"/>
          <p:cNvSpPr/>
          <p:nvPr/>
        </p:nvSpPr>
        <p:spPr>
          <a:xfrm>
            <a:off x="468360" y="235620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362" name="CustomShape 25"/>
          <p:cNvSpPr/>
          <p:nvPr/>
        </p:nvSpPr>
        <p:spPr>
          <a:xfrm>
            <a:off x="468360" y="261324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363" name="CustomShape 26"/>
          <p:cNvSpPr/>
          <p:nvPr/>
        </p:nvSpPr>
        <p:spPr>
          <a:xfrm>
            <a:off x="468360" y="287028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364" name="CustomShape 27"/>
          <p:cNvSpPr/>
          <p:nvPr/>
        </p:nvSpPr>
        <p:spPr>
          <a:xfrm>
            <a:off x="3730680" y="202284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365" name="CustomShape 28"/>
          <p:cNvSpPr/>
          <p:nvPr/>
        </p:nvSpPr>
        <p:spPr>
          <a:xfrm>
            <a:off x="274320" y="1679040"/>
            <a:ext cx="8136360" cy="1785240"/>
          </a:xfrm>
          <a:prstGeom prst="rect">
            <a:avLst/>
          </a:prstGeom>
          <a:noFill/>
          <a:ln>
            <a:noFill/>
          </a:ln>
        </p:spPr>
        <p:style>
          <a:lnRef idx="0"/>
          <a:fillRef idx="0"/>
          <a:effectRef idx="0"/>
          <a:fontRef idx="minor"/>
        </p:style>
        <p:txBody>
          <a:bodyPr lIns="0" rIns="0" tIns="20160" bIns="0"/>
          <a:p>
            <a:pPr marL="12600">
              <a:lnSpc>
                <a:spcPct val="100000"/>
              </a:lnSpc>
              <a:spcBef>
                <a:spcPts val="283"/>
              </a:spcBef>
              <a:spcAft>
                <a:spcPts val="283"/>
              </a:spcAft>
            </a:pPr>
            <a:r>
              <a:rPr b="0" lang="en-US" sz="1600" spc="-1" strike="noStrike">
                <a:solidFill>
                  <a:srgbClr val="000000"/>
                </a:solidFill>
                <a:latin typeface="Arial"/>
                <a:ea typeface="Noto Sans CJK SC"/>
              </a:rPr>
              <a:t>Relational pada database biasa membutuhkan query dan waktu untuk menampilkan informasi. Relational ini hanya bisa mengolah dala dua dimensi. Untuk mengoptimalkan pengolahan data maka relational Data Warehouse dapat digunakan karena rekational ini bersifat NoSQL sehingga tidak membutuhkan query untuk mendapatkan informasi. Relational ini juga bisa mengolah data multidimensi. Data pada Data Warehouse juga akan di cleansing menggunakan proses ETL (Extraction, Transportatition, Load)</a:t>
            </a:r>
            <a:endParaRPr b="0" lang="en-US" sz="1600" spc="-1" strike="noStrike">
              <a:latin typeface="Arial"/>
            </a:endParaRPr>
          </a:p>
        </p:txBody>
      </p:sp>
      <p:sp>
        <p:nvSpPr>
          <p:cNvPr id="366" name="CustomShape 29"/>
          <p:cNvSpPr/>
          <p:nvPr/>
        </p:nvSpPr>
        <p:spPr>
          <a:xfrm>
            <a:off x="3730680" y="264168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367" name="CustomShape 30"/>
          <p:cNvSpPr/>
          <p:nvPr/>
        </p:nvSpPr>
        <p:spPr>
          <a:xfrm>
            <a:off x="3730680" y="308016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335160" y="864000"/>
            <a:ext cx="3977640" cy="225612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600" spc="-1" strike="noStrike">
                <a:solidFill>
                  <a:srgbClr val="000000"/>
                </a:solidFill>
                <a:latin typeface="Arial"/>
                <a:ea typeface="DejaVu Sans"/>
              </a:rPr>
              <a:t>Implementasi Data Warehouse Terintegrasi terdapat pada Dirjen Pajak dimana data didapatkan dari 2 sumber data yakni Sumber data Internal dan Eksternal (Mengambil data dari social media masyarakat) lalu digudangkan didalam Data Warehouse. Data Warehouse yang telah dianalisa dapat dapat menghasilkan output berupa informasi. User Level 1, Level 2 dan Level 3 dengan mengakses Dashboard. User Level 3 akan membersihkan dan  melakukan Slacing Data yang pada Data Warehouse.</a:t>
            </a:r>
            <a:endParaRPr b="0" lang="en-US" sz="1600" spc="-1" strike="noStrike">
              <a:latin typeface="Arial"/>
            </a:endParaRPr>
          </a:p>
        </p:txBody>
      </p:sp>
      <p:sp>
        <p:nvSpPr>
          <p:cNvPr id="369" name="CustomShape 2"/>
          <p:cNvSpPr/>
          <p:nvPr/>
        </p:nvSpPr>
        <p:spPr>
          <a:xfrm>
            <a:off x="7553880" y="4667400"/>
            <a:ext cx="1129320" cy="20736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1"/>
              </a:rPr>
              <a:t>www.sar.ac.id</a:t>
            </a:r>
            <a:endParaRPr b="0" lang="en-US" sz="1400" spc="-1" strike="noStrike">
              <a:latin typeface="Arial"/>
            </a:endParaRPr>
          </a:p>
        </p:txBody>
      </p:sp>
      <p:sp>
        <p:nvSpPr>
          <p:cNvPr id="370" name="CustomShape 3"/>
          <p:cNvSpPr/>
          <p:nvPr/>
        </p:nvSpPr>
        <p:spPr>
          <a:xfrm>
            <a:off x="8827920" y="4695840"/>
            <a:ext cx="228240" cy="298296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34838895-3B6A-4EEA-8785-E3A5EAB5E03F}" type="slidenum">
              <a:rPr b="1" lang="en-US" sz="1200" spc="-1" strike="noStrike">
                <a:solidFill>
                  <a:srgbClr val="ffffff"/>
                </a:solidFill>
                <a:latin typeface="Roboto Condensed"/>
                <a:ea typeface="DejaVu Sans"/>
              </a:rPr>
              <a:t>&lt;number&gt;</a:t>
            </a:fld>
            <a:endParaRPr b="0" lang="en-US" sz="1200" spc="-1" strike="noStrike">
              <a:latin typeface="Arial"/>
            </a:endParaRPr>
          </a:p>
        </p:txBody>
      </p:sp>
      <p:sp>
        <p:nvSpPr>
          <p:cNvPr id="371" name="CustomShape 4"/>
          <p:cNvSpPr/>
          <p:nvPr/>
        </p:nvSpPr>
        <p:spPr>
          <a:xfrm>
            <a:off x="479160" y="4950360"/>
            <a:ext cx="1120680" cy="298332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58"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372" name="CustomShape 5"/>
          <p:cNvSpPr/>
          <p:nvPr/>
        </p:nvSpPr>
        <p:spPr>
          <a:xfrm>
            <a:off x="2207160" y="180000"/>
            <a:ext cx="5039640" cy="38016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1600" spc="-1" strike="noStrike">
                <a:solidFill>
                  <a:srgbClr val="333333"/>
                </a:solidFill>
                <a:latin typeface="Arial"/>
                <a:ea typeface="DejaVu Sans"/>
              </a:rPr>
              <a:t>Proses ETL (Extraction, Transportatition, Load)</a:t>
            </a:r>
            <a:endParaRPr b="0" lang="en-US" sz="1600" spc="-1" strike="noStrike">
              <a:latin typeface="Arial"/>
            </a:endParaRPr>
          </a:p>
        </p:txBody>
      </p:sp>
      <p:pic>
        <p:nvPicPr>
          <p:cNvPr id="373" name="" descr=""/>
          <p:cNvPicPr/>
          <p:nvPr/>
        </p:nvPicPr>
        <p:blipFill>
          <a:blip r:embed="rId2"/>
          <a:stretch/>
        </p:blipFill>
        <p:spPr>
          <a:xfrm>
            <a:off x="4297680" y="822960"/>
            <a:ext cx="4204800" cy="329040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335160" y="720000"/>
            <a:ext cx="5790240" cy="410580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1500" spc="-1" strike="noStrike">
                <a:solidFill>
                  <a:srgbClr val="000000"/>
                </a:solidFill>
                <a:latin typeface="Arial"/>
                <a:ea typeface="DejaVu Sans"/>
              </a:rPr>
              <a:t>Perancangan Sistem</a:t>
            </a:r>
            <a:endParaRPr b="0" lang="en-US" sz="1500" spc="-1" strike="noStrike">
              <a:latin typeface="Arial"/>
            </a:endParaRPr>
          </a:p>
          <a:p>
            <a:pPr marL="12600">
              <a:lnSpc>
                <a:spcPct val="100000"/>
              </a:lnSpc>
              <a:spcBef>
                <a:spcPts val="99"/>
              </a:spcBef>
            </a:pPr>
            <a:r>
              <a:rPr b="0" lang="en-US" sz="1500" spc="-1" strike="noStrike">
                <a:solidFill>
                  <a:srgbClr val="000000"/>
                </a:solidFill>
                <a:latin typeface="Arial"/>
                <a:ea typeface="DejaVu Sans"/>
              </a:rPr>
              <a:t>sistem meliputi sistem pada Program Studi Teknik Informatika dan PDPT- Universitas Muslim Indonesia, dimana ada beberapa metode yang di gunakan yaitu:</a:t>
            </a:r>
            <a:endParaRPr b="0" lang="en-US" sz="1500" spc="-1" strike="noStrike">
              <a:latin typeface="Arial"/>
            </a:endParaRPr>
          </a:p>
          <a:p>
            <a:pPr marL="12600">
              <a:lnSpc>
                <a:spcPct val="100000"/>
              </a:lnSpc>
              <a:spcBef>
                <a:spcPts val="99"/>
              </a:spcBef>
            </a:pPr>
            <a:r>
              <a:rPr b="0" lang="en-US" sz="1500" spc="-1" strike="noStrike">
                <a:solidFill>
                  <a:srgbClr val="000000"/>
                </a:solidFill>
                <a:latin typeface="Arial"/>
                <a:ea typeface="DejaVu Sans"/>
              </a:rPr>
              <a:t>A. Metode perancangan sistem informasi dan basis data menggunakan paradigma perancangan Convention Over Configuration</a:t>
            </a:r>
            <a:endParaRPr b="0" lang="en-US" sz="1500" spc="-1" strike="noStrike">
              <a:latin typeface="Arial"/>
            </a:endParaRPr>
          </a:p>
          <a:p>
            <a:pPr marL="12600">
              <a:lnSpc>
                <a:spcPct val="100000"/>
              </a:lnSpc>
              <a:spcBef>
                <a:spcPts val="99"/>
              </a:spcBef>
            </a:pPr>
            <a:r>
              <a:rPr b="0" lang="en-US" sz="1500" spc="-1" strike="noStrike">
                <a:solidFill>
                  <a:srgbClr val="000000"/>
                </a:solidFill>
                <a:latin typeface="Arial"/>
                <a:ea typeface="DejaVu Sans"/>
              </a:rPr>
              <a:t>B. Implementasi sistem untuk penamaan menggunakan tabel data COC dengan penerapan</a:t>
            </a:r>
            <a:endParaRPr b="0" lang="en-US" sz="1500" spc="-1" strike="noStrike">
              <a:latin typeface="Arial"/>
            </a:endParaRPr>
          </a:p>
          <a:p>
            <a:pPr marL="12600">
              <a:lnSpc>
                <a:spcPct val="100000"/>
              </a:lnSpc>
              <a:spcBef>
                <a:spcPts val="99"/>
              </a:spcBef>
            </a:pPr>
            <a:r>
              <a:rPr b="0" lang="en-US" sz="1500" spc="-1" strike="noStrike">
                <a:solidFill>
                  <a:srgbClr val="000000"/>
                </a:solidFill>
                <a:latin typeface="Arial"/>
                <a:ea typeface="DejaVu Sans"/>
              </a:rPr>
              <a:t>pengelolaan aplikasi DBMS menggunakan PostgreSQL 9.2, dan port TCP-IP sebagai sarana</a:t>
            </a:r>
            <a:endParaRPr b="0" lang="en-US" sz="1500" spc="-1" strike="noStrike">
              <a:latin typeface="Arial"/>
            </a:endParaRPr>
          </a:p>
          <a:p>
            <a:pPr marL="12600">
              <a:lnSpc>
                <a:spcPct val="100000"/>
              </a:lnSpc>
              <a:spcBef>
                <a:spcPts val="99"/>
              </a:spcBef>
            </a:pPr>
            <a:r>
              <a:rPr b="0" lang="en-US" sz="1500" spc="-1" strike="noStrike">
                <a:solidFill>
                  <a:srgbClr val="000000"/>
                </a:solidFill>
                <a:latin typeface="Arial"/>
                <a:ea typeface="DejaVu Sans"/>
              </a:rPr>
              <a:t>komunikasi data.</a:t>
            </a:r>
            <a:endParaRPr b="0" lang="en-US" sz="1500" spc="-1" strike="noStrike">
              <a:latin typeface="Arial"/>
            </a:endParaRPr>
          </a:p>
          <a:p>
            <a:pPr marL="12600">
              <a:lnSpc>
                <a:spcPct val="100000"/>
              </a:lnSpc>
              <a:spcBef>
                <a:spcPts val="99"/>
              </a:spcBef>
            </a:pPr>
            <a:r>
              <a:rPr b="0" lang="en-US" sz="1500" spc="-1" strike="noStrike">
                <a:solidFill>
                  <a:srgbClr val="000000"/>
                </a:solidFill>
                <a:latin typeface="Arial"/>
                <a:ea typeface="DejaVu Sans"/>
              </a:rPr>
              <a:t>C. Pengujian sistem dilakukan dengan metode Blackbox Testing untuk menguji fungsionalitas aplikasi perangkat lunak dapat berjalan dengan baik, yaitu dengan validasi data dari elemen atribut input sinkron dengan elemen atribut output antara request data Program Studi ke PDPT Universitas dan sebaliknya.</a:t>
            </a:r>
            <a:endParaRPr b="0" lang="en-US" sz="1500" spc="-1" strike="noStrike">
              <a:latin typeface="Arial"/>
            </a:endParaRPr>
          </a:p>
        </p:txBody>
      </p:sp>
      <p:sp>
        <p:nvSpPr>
          <p:cNvPr id="375" name="CustomShape 2"/>
          <p:cNvSpPr/>
          <p:nvPr/>
        </p:nvSpPr>
        <p:spPr>
          <a:xfrm>
            <a:off x="7553880" y="4667400"/>
            <a:ext cx="1129320" cy="20736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1"/>
              </a:rPr>
              <a:t>www.sar.ac.id</a:t>
            </a:r>
            <a:endParaRPr b="0" lang="en-US" sz="1400" spc="-1" strike="noStrike">
              <a:latin typeface="Arial"/>
            </a:endParaRPr>
          </a:p>
        </p:txBody>
      </p:sp>
      <p:sp>
        <p:nvSpPr>
          <p:cNvPr id="376" name="CustomShape 3"/>
          <p:cNvSpPr/>
          <p:nvPr/>
        </p:nvSpPr>
        <p:spPr>
          <a:xfrm>
            <a:off x="8827920" y="4695840"/>
            <a:ext cx="228240" cy="298296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3AEFAE90-42F3-434E-AF8C-8766CE572527}" type="slidenum">
              <a:rPr b="1" lang="en-US" sz="1200" spc="-1" strike="noStrike">
                <a:solidFill>
                  <a:srgbClr val="ffffff"/>
                </a:solidFill>
                <a:latin typeface="Roboto Condensed"/>
                <a:ea typeface="DejaVu Sans"/>
              </a:rPr>
              <a:t>&lt;number&gt;</a:t>
            </a:fld>
            <a:endParaRPr b="0" lang="en-US" sz="1200" spc="-1" strike="noStrike">
              <a:latin typeface="Arial"/>
            </a:endParaRPr>
          </a:p>
        </p:txBody>
      </p:sp>
      <p:sp>
        <p:nvSpPr>
          <p:cNvPr id="377" name="CustomShape 4"/>
          <p:cNvSpPr/>
          <p:nvPr/>
        </p:nvSpPr>
        <p:spPr>
          <a:xfrm>
            <a:off x="479160" y="4950360"/>
            <a:ext cx="1120680" cy="298332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58"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378" name="CustomShape 5"/>
          <p:cNvSpPr/>
          <p:nvPr/>
        </p:nvSpPr>
        <p:spPr>
          <a:xfrm>
            <a:off x="2207160" y="180000"/>
            <a:ext cx="5039640" cy="38016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1600" spc="-1" strike="noStrike">
                <a:solidFill>
                  <a:srgbClr val="333333"/>
                </a:solidFill>
                <a:latin typeface="Arial"/>
                <a:ea typeface="DejaVu Sans"/>
              </a:rPr>
              <a:t>Contoh Kasus Integrasi Basis Data Terdistribusi</a:t>
            </a:r>
            <a:endParaRPr b="0" lang="en-US" sz="16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CustomShape 1"/>
          <p:cNvSpPr/>
          <p:nvPr/>
        </p:nvSpPr>
        <p:spPr>
          <a:xfrm>
            <a:off x="335160" y="917280"/>
            <a:ext cx="4144320" cy="319932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500" spc="-1" strike="noStrike">
                <a:solidFill>
                  <a:srgbClr val="000000"/>
                </a:solidFill>
                <a:latin typeface="Arial"/>
                <a:ea typeface="DejaVu Sans"/>
              </a:rPr>
              <a:t>Alur kebutuhan sistem yang dipaparkan pada Gambar di samping ini, menjelaskan bahwa komponen kerja baik di tingkat Prodi Informatika maupun Universitas, masing-masing bertindak sebagai server yang melaksanakan seluruh kegiatan pengelolaan data EPSBED menggunakan aplikasi dan database.</a:t>
            </a:r>
            <a:endParaRPr b="0" lang="en-US" sz="1500" spc="-1" strike="noStrike">
              <a:latin typeface="Arial"/>
            </a:endParaRPr>
          </a:p>
          <a:p>
            <a:pPr marL="12600">
              <a:lnSpc>
                <a:spcPct val="100000"/>
              </a:lnSpc>
              <a:spcBef>
                <a:spcPts val="99"/>
              </a:spcBef>
            </a:pPr>
            <a:endParaRPr b="0" lang="en-US" sz="1500" spc="-1" strike="noStrike">
              <a:latin typeface="Arial"/>
            </a:endParaRPr>
          </a:p>
          <a:p>
            <a:pPr marL="12600">
              <a:lnSpc>
                <a:spcPct val="100000"/>
              </a:lnSpc>
              <a:spcBef>
                <a:spcPts val="99"/>
              </a:spcBef>
            </a:pPr>
            <a:r>
              <a:rPr b="0" lang="en-US" sz="1500" spc="-1" strike="noStrike">
                <a:solidFill>
                  <a:srgbClr val="000000"/>
                </a:solidFill>
                <a:latin typeface="Arial"/>
                <a:ea typeface="DejaVu Sans"/>
              </a:rPr>
              <a:t>Sedangkan untuk kebutuhan integrasi dan komunikasi data secara real time antara DBMS Prodi dengan DBMS PDPT Universitas digunakan teknologi replikasi streaming, serta memanfaatkan</a:t>
            </a:r>
            <a:endParaRPr b="0" lang="en-US" sz="1500" spc="-1" strike="noStrike">
              <a:latin typeface="Arial"/>
            </a:endParaRPr>
          </a:p>
          <a:p>
            <a:pPr marL="12600">
              <a:lnSpc>
                <a:spcPct val="100000"/>
              </a:lnSpc>
              <a:spcBef>
                <a:spcPts val="99"/>
              </a:spcBef>
            </a:pPr>
            <a:r>
              <a:rPr b="0" lang="en-US" sz="1500" spc="-1" strike="noStrike">
                <a:solidFill>
                  <a:srgbClr val="000000"/>
                </a:solidFill>
                <a:latin typeface="Arial"/>
                <a:ea typeface="DejaVu Sans"/>
              </a:rPr>
              <a:t>protokol TCP/IP.</a:t>
            </a:r>
            <a:endParaRPr b="0" lang="en-US" sz="1500" spc="-1" strike="noStrike">
              <a:latin typeface="Arial"/>
            </a:endParaRPr>
          </a:p>
        </p:txBody>
      </p:sp>
      <p:sp>
        <p:nvSpPr>
          <p:cNvPr id="380" name="CustomShape 2"/>
          <p:cNvSpPr/>
          <p:nvPr/>
        </p:nvSpPr>
        <p:spPr>
          <a:xfrm>
            <a:off x="7553880" y="4667400"/>
            <a:ext cx="1129320" cy="20736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1"/>
              </a:rPr>
              <a:t>www.sar.ac.id</a:t>
            </a:r>
            <a:endParaRPr b="0" lang="en-US" sz="1400" spc="-1" strike="noStrike">
              <a:latin typeface="Arial"/>
            </a:endParaRPr>
          </a:p>
        </p:txBody>
      </p:sp>
      <p:sp>
        <p:nvSpPr>
          <p:cNvPr id="381" name="CustomShape 3"/>
          <p:cNvSpPr/>
          <p:nvPr/>
        </p:nvSpPr>
        <p:spPr>
          <a:xfrm>
            <a:off x="8827920" y="4695840"/>
            <a:ext cx="228240" cy="298296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11A61C3D-CD4A-47B5-ACBE-F1981C8F7F42}" type="slidenum">
              <a:rPr b="1" lang="en-US" sz="1200" spc="-1" strike="noStrike">
                <a:solidFill>
                  <a:srgbClr val="ffffff"/>
                </a:solidFill>
                <a:latin typeface="Roboto Condensed"/>
                <a:ea typeface="DejaVu Sans"/>
              </a:rPr>
              <a:t>&lt;number&gt;</a:t>
            </a:fld>
            <a:endParaRPr b="0" lang="en-US" sz="1200" spc="-1" strike="noStrike">
              <a:latin typeface="Arial"/>
            </a:endParaRPr>
          </a:p>
        </p:txBody>
      </p:sp>
      <p:sp>
        <p:nvSpPr>
          <p:cNvPr id="382" name="CustomShape 4"/>
          <p:cNvSpPr/>
          <p:nvPr/>
        </p:nvSpPr>
        <p:spPr>
          <a:xfrm>
            <a:off x="479160" y="4950360"/>
            <a:ext cx="1120680" cy="298332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58"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383" name="CustomShape 5"/>
          <p:cNvSpPr/>
          <p:nvPr/>
        </p:nvSpPr>
        <p:spPr>
          <a:xfrm>
            <a:off x="2207160" y="180000"/>
            <a:ext cx="5039640" cy="38016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1600" spc="-1" strike="noStrike">
                <a:solidFill>
                  <a:srgbClr val="333333"/>
                </a:solidFill>
                <a:latin typeface="Arial"/>
                <a:ea typeface="DejaVu Sans"/>
              </a:rPr>
              <a:t>Contoh Kasus Integrasi Basis Data Terdistribusi</a:t>
            </a:r>
            <a:endParaRPr b="0" lang="en-US" sz="1600" spc="-1" strike="noStrike">
              <a:latin typeface="Arial"/>
            </a:endParaRPr>
          </a:p>
        </p:txBody>
      </p:sp>
      <p:pic>
        <p:nvPicPr>
          <p:cNvPr id="384" name="" descr=""/>
          <p:cNvPicPr/>
          <p:nvPr/>
        </p:nvPicPr>
        <p:blipFill>
          <a:blip r:embed="rId2"/>
          <a:stretch/>
        </p:blipFill>
        <p:spPr>
          <a:xfrm>
            <a:off x="4586760" y="956520"/>
            <a:ext cx="3961080" cy="338940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1"/>
          <p:cNvSpPr/>
          <p:nvPr/>
        </p:nvSpPr>
        <p:spPr>
          <a:xfrm>
            <a:off x="6292800" y="127080"/>
            <a:ext cx="777600" cy="257040"/>
          </a:xfrm>
          <a:custGeom>
            <a:avLst/>
            <a:gdLst/>
            <a:ahLst/>
            <a:rect l="l" t="t" r="r" b="b"/>
            <a:pathLst>
              <a:path w="779779" h="259079">
                <a:moveTo>
                  <a:pt x="779448" y="258761"/>
                </a:moveTo>
                <a:lnTo>
                  <a:pt x="0" y="258761"/>
                </a:lnTo>
                <a:lnTo>
                  <a:pt x="54599" y="0"/>
                </a:lnTo>
                <a:lnTo>
                  <a:pt x="779448" y="258761"/>
                </a:lnTo>
                <a:close/>
              </a:path>
            </a:pathLst>
          </a:custGeom>
          <a:solidFill>
            <a:srgbClr val="263148"/>
          </a:solidFill>
          <a:ln>
            <a:noFill/>
          </a:ln>
        </p:spPr>
        <p:style>
          <a:lnRef idx="0"/>
          <a:fillRef idx="0"/>
          <a:effectRef idx="0"/>
          <a:fontRef idx="minor"/>
        </p:style>
      </p:sp>
      <p:grpSp>
        <p:nvGrpSpPr>
          <p:cNvPr id="386" name="Group 2"/>
          <p:cNvGrpSpPr/>
          <p:nvPr/>
        </p:nvGrpSpPr>
        <p:grpSpPr>
          <a:xfrm>
            <a:off x="0" y="0"/>
            <a:ext cx="7073640" cy="1325160"/>
            <a:chOff x="0" y="0"/>
            <a:chExt cx="7073640" cy="1325160"/>
          </a:xfrm>
        </p:grpSpPr>
        <p:sp>
          <p:nvSpPr>
            <p:cNvPr id="387" name="CustomShape 3"/>
            <p:cNvSpPr/>
            <p:nvPr/>
          </p:nvSpPr>
          <p:spPr>
            <a:xfrm>
              <a:off x="0" y="0"/>
              <a:ext cx="6754320" cy="1325160"/>
            </a:xfrm>
            <a:custGeom>
              <a:avLst/>
              <a:gdLst/>
              <a:ahLst/>
              <a:rect l="l" t="t" r="r" b="b"/>
              <a:pathLst>
                <a:path w="6756400" h="1327150">
                  <a:moveTo>
                    <a:pt x="6756374" y="0"/>
                  </a:moveTo>
                  <a:lnTo>
                    <a:pt x="5429237" y="0"/>
                  </a:lnTo>
                  <a:lnTo>
                    <a:pt x="0" y="0"/>
                  </a:lnTo>
                  <a:lnTo>
                    <a:pt x="0" y="1322387"/>
                  </a:lnTo>
                  <a:lnTo>
                    <a:pt x="5429237" y="1322387"/>
                  </a:lnTo>
                  <a:lnTo>
                    <a:pt x="5429237" y="1327150"/>
                  </a:lnTo>
                  <a:lnTo>
                    <a:pt x="6756374" y="0"/>
                  </a:lnTo>
                  <a:close/>
                </a:path>
              </a:pathLst>
            </a:custGeom>
            <a:solidFill>
              <a:srgbClr val="c6d3e6"/>
            </a:solidFill>
            <a:ln>
              <a:noFill/>
            </a:ln>
          </p:spPr>
          <p:style>
            <a:lnRef idx="0"/>
            <a:fillRef idx="0"/>
            <a:effectRef idx="0"/>
            <a:fontRef idx="minor"/>
          </p:style>
        </p:sp>
        <p:sp>
          <p:nvSpPr>
            <p:cNvPr id="388" name="CustomShape 4"/>
            <p:cNvSpPr/>
            <p:nvPr/>
          </p:nvSpPr>
          <p:spPr>
            <a:xfrm>
              <a:off x="0" y="378000"/>
              <a:ext cx="7073640" cy="772560"/>
            </a:xfrm>
            <a:custGeom>
              <a:avLst/>
              <a:gdLst/>
              <a:ahLst/>
              <a:rect l="l" t="t" r="r" b="b"/>
              <a:pathLst>
                <a:path w="7075805" h="774700">
                  <a:moveTo>
                    <a:pt x="7075449" y="3175"/>
                  </a:moveTo>
                  <a:lnTo>
                    <a:pt x="6303937" y="3175"/>
                  </a:lnTo>
                  <a:lnTo>
                    <a:pt x="6303937" y="0"/>
                  </a:lnTo>
                  <a:lnTo>
                    <a:pt x="0" y="0"/>
                  </a:lnTo>
                  <a:lnTo>
                    <a:pt x="0" y="771525"/>
                  </a:lnTo>
                  <a:lnTo>
                    <a:pt x="6303937" y="771525"/>
                  </a:lnTo>
                  <a:lnTo>
                    <a:pt x="6303937" y="774700"/>
                  </a:lnTo>
                  <a:lnTo>
                    <a:pt x="7075449" y="3175"/>
                  </a:lnTo>
                  <a:close/>
                </a:path>
              </a:pathLst>
            </a:custGeom>
            <a:solidFill>
              <a:srgbClr val="3f5277"/>
            </a:solidFill>
            <a:ln>
              <a:noFill/>
            </a:ln>
          </p:spPr>
          <p:style>
            <a:lnRef idx="0"/>
            <a:fillRef idx="0"/>
            <a:effectRef idx="0"/>
            <a:fontRef idx="minor"/>
          </p:style>
        </p:sp>
      </p:grpSp>
      <p:sp>
        <p:nvSpPr>
          <p:cNvPr id="389" name="CustomShape 5"/>
          <p:cNvSpPr/>
          <p:nvPr/>
        </p:nvSpPr>
        <p:spPr>
          <a:xfrm>
            <a:off x="6946920" y="4948200"/>
            <a:ext cx="391680" cy="12996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390" name="Group 6"/>
          <p:cNvGrpSpPr/>
          <p:nvPr/>
        </p:nvGrpSpPr>
        <p:grpSpPr>
          <a:xfrm>
            <a:off x="6950160" y="4471920"/>
            <a:ext cx="2192040" cy="669600"/>
            <a:chOff x="6950160" y="4471920"/>
            <a:chExt cx="2192040" cy="669600"/>
          </a:xfrm>
        </p:grpSpPr>
        <p:sp>
          <p:nvSpPr>
            <p:cNvPr id="391" name="CustomShape 7"/>
            <p:cNvSpPr/>
            <p:nvPr/>
          </p:nvSpPr>
          <p:spPr>
            <a:xfrm>
              <a:off x="7107120" y="4471920"/>
              <a:ext cx="2035080" cy="66960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392" name="CustomShape 8"/>
            <p:cNvSpPr/>
            <p:nvPr/>
          </p:nvSpPr>
          <p:spPr>
            <a:xfrm>
              <a:off x="6950160" y="4646520"/>
              <a:ext cx="2191680" cy="30276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393" name="CustomShape 9"/>
          <p:cNvSpPr/>
          <p:nvPr/>
        </p:nvSpPr>
        <p:spPr>
          <a:xfrm>
            <a:off x="8524800" y="193680"/>
            <a:ext cx="513720" cy="702720"/>
          </a:xfrm>
          <a:prstGeom prst="rect">
            <a:avLst/>
          </a:prstGeom>
          <a:blipFill rotWithShape="0">
            <a:blip r:embed="rId1"/>
            <a:stretch>
              <a:fillRect/>
            </a:stretch>
          </a:blipFill>
          <a:ln>
            <a:noFill/>
          </a:ln>
        </p:spPr>
        <p:style>
          <a:lnRef idx="0"/>
          <a:fillRef idx="0"/>
          <a:effectRef idx="0"/>
          <a:fontRef idx="minor"/>
        </p:style>
      </p:sp>
      <p:sp>
        <p:nvSpPr>
          <p:cNvPr id="394" name="CustomShape 10"/>
          <p:cNvSpPr/>
          <p:nvPr/>
        </p:nvSpPr>
        <p:spPr>
          <a:xfrm>
            <a:off x="7226280" y="4637160"/>
            <a:ext cx="297720" cy="297720"/>
          </a:xfrm>
          <a:prstGeom prst="rect">
            <a:avLst/>
          </a:prstGeom>
          <a:blipFill rotWithShape="0">
            <a:blip r:embed="rId2"/>
            <a:stretch>
              <a:fillRect/>
            </a:stretch>
          </a:blipFill>
          <a:ln>
            <a:noFill/>
          </a:ln>
        </p:spPr>
        <p:style>
          <a:lnRef idx="0"/>
          <a:fillRef idx="0"/>
          <a:effectRef idx="0"/>
          <a:fontRef idx="minor"/>
        </p:style>
      </p:sp>
      <p:grpSp>
        <p:nvGrpSpPr>
          <p:cNvPr id="395" name="Group 11"/>
          <p:cNvGrpSpPr/>
          <p:nvPr/>
        </p:nvGrpSpPr>
        <p:grpSpPr>
          <a:xfrm>
            <a:off x="1440" y="4903920"/>
            <a:ext cx="2033280" cy="237960"/>
            <a:chOff x="1440" y="4903920"/>
            <a:chExt cx="2033280" cy="237960"/>
          </a:xfrm>
        </p:grpSpPr>
        <p:sp>
          <p:nvSpPr>
            <p:cNvPr id="396" name="CustomShape 12"/>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397" name="CustomShape 13"/>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398" name="CustomShape 14"/>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sp>
          <p:nvSpPr>
            <p:cNvPr id="399" name="CustomShape 15"/>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400" name="CustomShape 16"/>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401" name="CustomShape 17"/>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402" name="CustomShape 18"/>
          <p:cNvSpPr/>
          <p:nvPr/>
        </p:nvSpPr>
        <p:spPr>
          <a:xfrm>
            <a:off x="887400" y="600120"/>
            <a:ext cx="5146200" cy="55044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2000" spc="-1" strike="noStrike">
                <a:solidFill>
                  <a:srgbClr val="ffffff"/>
                </a:solidFill>
                <a:latin typeface="Roboto Condensed"/>
                <a:ea typeface="DejaVu Sans"/>
              </a:rPr>
              <a:t>Pembahasan Singkat</a:t>
            </a:r>
            <a:endParaRPr b="0" lang="en-US" sz="2000" spc="-1" strike="noStrike">
              <a:latin typeface="Arial"/>
            </a:endParaRPr>
          </a:p>
        </p:txBody>
      </p:sp>
      <p:sp>
        <p:nvSpPr>
          <p:cNvPr id="403" name="CustomShape 19"/>
          <p:cNvSpPr/>
          <p:nvPr/>
        </p:nvSpPr>
        <p:spPr>
          <a:xfrm>
            <a:off x="293760" y="574560"/>
            <a:ext cx="307800" cy="401040"/>
          </a:xfrm>
          <a:custGeom>
            <a:avLst/>
            <a:gdLst/>
            <a:ahLst/>
            <a:rect l="l" t="t" r="r" b="b"/>
            <a:pathLst>
              <a:path w="309880" h="403225">
                <a:moveTo>
                  <a:pt x="24944" y="384754"/>
                </a:moveTo>
                <a:lnTo>
                  <a:pt x="25399" y="387519"/>
                </a:lnTo>
                <a:lnTo>
                  <a:pt x="25857" y="390739"/>
                </a:lnTo>
                <a:lnTo>
                  <a:pt x="39267" y="403204"/>
                </a:lnTo>
                <a:lnTo>
                  <a:pt x="42492" y="403204"/>
                </a:lnTo>
                <a:lnTo>
                  <a:pt x="299376" y="403204"/>
                </a:lnTo>
                <a:lnTo>
                  <a:pt x="300759" y="403204"/>
                </a:lnTo>
                <a:lnTo>
                  <a:pt x="302144" y="402731"/>
                </a:lnTo>
                <a:lnTo>
                  <a:pt x="309524" y="382899"/>
                </a:lnTo>
                <a:lnTo>
                  <a:pt x="309524" y="61807"/>
                </a:lnTo>
                <a:lnTo>
                  <a:pt x="309524" y="59042"/>
                </a:lnTo>
                <a:lnTo>
                  <a:pt x="304459" y="53037"/>
                </a:lnTo>
                <a:lnTo>
                  <a:pt x="299376" y="52582"/>
                </a:lnTo>
                <a:moveTo>
                  <a:pt x="271641" y="19357"/>
                </a:moveTo>
                <a:lnTo>
                  <a:pt x="14777" y="19357"/>
                </a:lnTo>
                <a:lnTo>
                  <a:pt x="12007" y="19832"/>
                </a:lnTo>
                <a:lnTo>
                  <a:pt x="9239" y="20759"/>
                </a:lnTo>
                <a:lnTo>
                  <a:pt x="6469" y="21669"/>
                </a:lnTo>
                <a:lnTo>
                  <a:pt x="4154" y="23524"/>
                </a:lnTo>
                <a:lnTo>
                  <a:pt x="2297" y="25817"/>
                </a:lnTo>
                <a:lnTo>
                  <a:pt x="1384" y="28602"/>
                </a:lnTo>
                <a:lnTo>
                  <a:pt x="454" y="31367"/>
                </a:lnTo>
                <a:lnTo>
                  <a:pt x="0" y="34132"/>
                </a:lnTo>
                <a:lnTo>
                  <a:pt x="0" y="355224"/>
                </a:lnTo>
                <a:lnTo>
                  <a:pt x="454" y="357989"/>
                </a:lnTo>
                <a:lnTo>
                  <a:pt x="1384" y="360754"/>
                </a:lnTo>
                <a:lnTo>
                  <a:pt x="2297" y="363519"/>
                </a:lnTo>
                <a:lnTo>
                  <a:pt x="4154" y="365831"/>
                </a:lnTo>
                <a:lnTo>
                  <a:pt x="6469" y="367669"/>
                </a:lnTo>
                <a:lnTo>
                  <a:pt x="9239" y="368596"/>
                </a:lnTo>
                <a:lnTo>
                  <a:pt x="12007" y="369524"/>
                </a:lnTo>
                <a:lnTo>
                  <a:pt x="14777" y="369979"/>
                </a:lnTo>
                <a:lnTo>
                  <a:pt x="271641" y="369979"/>
                </a:lnTo>
                <a:lnTo>
                  <a:pt x="286439" y="355224"/>
                </a:lnTo>
                <a:lnTo>
                  <a:pt x="286439" y="34132"/>
                </a:lnTo>
                <a:lnTo>
                  <a:pt x="277199" y="20759"/>
                </a:lnTo>
                <a:lnTo>
                  <a:pt x="274411" y="19832"/>
                </a:lnTo>
                <a:lnTo>
                  <a:pt x="271641" y="19357"/>
                </a:lnTo>
                <a:moveTo>
                  <a:pt x="173704" y="22597"/>
                </a:moveTo>
                <a:lnTo>
                  <a:pt x="176947" y="23052"/>
                </a:lnTo>
                <a:lnTo>
                  <a:pt x="180172" y="23979"/>
                </a:lnTo>
                <a:lnTo>
                  <a:pt x="183417" y="25362"/>
                </a:lnTo>
                <a:lnTo>
                  <a:pt x="185712" y="27672"/>
                </a:lnTo>
                <a:lnTo>
                  <a:pt x="188024" y="29984"/>
                </a:lnTo>
                <a:lnTo>
                  <a:pt x="189409" y="33204"/>
                </a:lnTo>
                <a:lnTo>
                  <a:pt x="190339" y="36444"/>
                </a:lnTo>
                <a:lnTo>
                  <a:pt x="190794" y="39664"/>
                </a:lnTo>
                <a:lnTo>
                  <a:pt x="190339" y="42902"/>
                </a:lnTo>
                <a:lnTo>
                  <a:pt x="189409" y="46122"/>
                </a:lnTo>
                <a:lnTo>
                  <a:pt x="188024" y="49362"/>
                </a:lnTo>
                <a:lnTo>
                  <a:pt x="185712" y="51654"/>
                </a:lnTo>
                <a:lnTo>
                  <a:pt x="183417" y="53964"/>
                </a:lnTo>
                <a:lnTo>
                  <a:pt x="180172" y="55347"/>
                </a:lnTo>
                <a:lnTo>
                  <a:pt x="176947" y="56277"/>
                </a:lnTo>
                <a:lnTo>
                  <a:pt x="173704" y="56729"/>
                </a:lnTo>
                <a:lnTo>
                  <a:pt x="170479" y="56277"/>
                </a:lnTo>
                <a:lnTo>
                  <a:pt x="167234" y="55347"/>
                </a:lnTo>
                <a:lnTo>
                  <a:pt x="164009" y="53964"/>
                </a:lnTo>
                <a:lnTo>
                  <a:pt x="161697" y="51654"/>
                </a:lnTo>
                <a:lnTo>
                  <a:pt x="159382" y="49362"/>
                </a:lnTo>
                <a:lnTo>
                  <a:pt x="157997" y="46122"/>
                </a:lnTo>
                <a:lnTo>
                  <a:pt x="157067" y="42902"/>
                </a:lnTo>
                <a:lnTo>
                  <a:pt x="156612" y="39664"/>
                </a:lnTo>
                <a:lnTo>
                  <a:pt x="157067" y="36444"/>
                </a:lnTo>
                <a:lnTo>
                  <a:pt x="170479" y="23052"/>
                </a:lnTo>
                <a:lnTo>
                  <a:pt x="173704" y="22597"/>
                </a:lnTo>
                <a:moveTo>
                  <a:pt x="110877" y="22597"/>
                </a:moveTo>
                <a:lnTo>
                  <a:pt x="114102" y="23052"/>
                </a:lnTo>
                <a:lnTo>
                  <a:pt x="117344" y="23979"/>
                </a:lnTo>
                <a:lnTo>
                  <a:pt x="127967" y="39664"/>
                </a:lnTo>
                <a:lnTo>
                  <a:pt x="127512" y="42902"/>
                </a:lnTo>
                <a:lnTo>
                  <a:pt x="126584" y="46122"/>
                </a:lnTo>
                <a:lnTo>
                  <a:pt x="125199" y="49362"/>
                </a:lnTo>
                <a:lnTo>
                  <a:pt x="122884" y="51654"/>
                </a:lnTo>
                <a:lnTo>
                  <a:pt x="120569" y="53964"/>
                </a:lnTo>
                <a:lnTo>
                  <a:pt x="117344" y="55347"/>
                </a:lnTo>
                <a:lnTo>
                  <a:pt x="114102" y="56277"/>
                </a:lnTo>
                <a:lnTo>
                  <a:pt x="110877" y="56729"/>
                </a:lnTo>
                <a:lnTo>
                  <a:pt x="107632" y="56277"/>
                </a:lnTo>
                <a:lnTo>
                  <a:pt x="104407" y="55347"/>
                </a:lnTo>
                <a:lnTo>
                  <a:pt x="101164" y="53964"/>
                </a:lnTo>
                <a:lnTo>
                  <a:pt x="98869" y="51654"/>
                </a:lnTo>
                <a:lnTo>
                  <a:pt x="96554" y="49362"/>
                </a:lnTo>
                <a:lnTo>
                  <a:pt x="95169" y="46122"/>
                </a:lnTo>
                <a:lnTo>
                  <a:pt x="94239" y="42902"/>
                </a:lnTo>
                <a:lnTo>
                  <a:pt x="93784" y="39664"/>
                </a:lnTo>
                <a:lnTo>
                  <a:pt x="94239" y="36444"/>
                </a:lnTo>
                <a:lnTo>
                  <a:pt x="95169" y="33204"/>
                </a:lnTo>
                <a:lnTo>
                  <a:pt x="96554" y="29984"/>
                </a:lnTo>
                <a:lnTo>
                  <a:pt x="98869" y="27672"/>
                </a:lnTo>
                <a:lnTo>
                  <a:pt x="101164" y="25362"/>
                </a:lnTo>
                <a:lnTo>
                  <a:pt x="104407" y="23979"/>
                </a:lnTo>
                <a:lnTo>
                  <a:pt x="107632" y="23052"/>
                </a:lnTo>
                <a:lnTo>
                  <a:pt x="110877" y="22597"/>
                </a:lnTo>
                <a:moveTo>
                  <a:pt x="30939" y="39664"/>
                </a:moveTo>
                <a:lnTo>
                  <a:pt x="31414" y="36444"/>
                </a:lnTo>
                <a:lnTo>
                  <a:pt x="32324" y="33204"/>
                </a:lnTo>
                <a:lnTo>
                  <a:pt x="48049" y="22597"/>
                </a:lnTo>
                <a:lnTo>
                  <a:pt x="51274" y="23052"/>
                </a:lnTo>
                <a:lnTo>
                  <a:pt x="65142" y="39664"/>
                </a:lnTo>
                <a:lnTo>
                  <a:pt x="64667" y="42902"/>
                </a:lnTo>
                <a:lnTo>
                  <a:pt x="63757" y="46122"/>
                </a:lnTo>
                <a:lnTo>
                  <a:pt x="62372" y="49362"/>
                </a:lnTo>
                <a:lnTo>
                  <a:pt x="60057" y="51654"/>
                </a:lnTo>
                <a:lnTo>
                  <a:pt x="57744" y="53964"/>
                </a:lnTo>
                <a:lnTo>
                  <a:pt x="54519" y="55347"/>
                </a:lnTo>
                <a:lnTo>
                  <a:pt x="51274" y="56277"/>
                </a:lnTo>
                <a:lnTo>
                  <a:pt x="48049" y="56729"/>
                </a:lnTo>
                <a:lnTo>
                  <a:pt x="44807" y="56277"/>
                </a:lnTo>
                <a:lnTo>
                  <a:pt x="41582" y="55347"/>
                </a:lnTo>
                <a:lnTo>
                  <a:pt x="38337" y="53964"/>
                </a:lnTo>
                <a:lnTo>
                  <a:pt x="36024" y="51654"/>
                </a:lnTo>
                <a:lnTo>
                  <a:pt x="33727" y="49362"/>
                </a:lnTo>
                <a:lnTo>
                  <a:pt x="32324" y="46122"/>
                </a:lnTo>
                <a:lnTo>
                  <a:pt x="31414" y="42902"/>
                </a:lnTo>
                <a:lnTo>
                  <a:pt x="30939" y="39664"/>
                </a:lnTo>
                <a:moveTo>
                  <a:pt x="146899" y="262026"/>
                </a:moveTo>
                <a:lnTo>
                  <a:pt x="45262" y="262026"/>
                </a:lnTo>
                <a:moveTo>
                  <a:pt x="239299" y="220052"/>
                </a:moveTo>
                <a:lnTo>
                  <a:pt x="45262" y="220052"/>
                </a:lnTo>
                <a:moveTo>
                  <a:pt x="239299" y="178529"/>
                </a:moveTo>
                <a:lnTo>
                  <a:pt x="45262" y="178529"/>
                </a:lnTo>
                <a:moveTo>
                  <a:pt x="239299" y="136554"/>
                </a:moveTo>
                <a:lnTo>
                  <a:pt x="45262" y="136554"/>
                </a:lnTo>
                <a:moveTo>
                  <a:pt x="236529" y="56729"/>
                </a:moveTo>
                <a:lnTo>
                  <a:pt x="233304" y="56277"/>
                </a:lnTo>
                <a:lnTo>
                  <a:pt x="230062" y="55347"/>
                </a:lnTo>
                <a:lnTo>
                  <a:pt x="226837" y="53964"/>
                </a:lnTo>
                <a:lnTo>
                  <a:pt x="224522" y="51654"/>
                </a:lnTo>
                <a:lnTo>
                  <a:pt x="222207" y="49362"/>
                </a:lnTo>
                <a:lnTo>
                  <a:pt x="220824" y="46122"/>
                </a:lnTo>
                <a:lnTo>
                  <a:pt x="219912" y="42902"/>
                </a:lnTo>
                <a:lnTo>
                  <a:pt x="219439" y="39664"/>
                </a:lnTo>
                <a:lnTo>
                  <a:pt x="219912" y="36444"/>
                </a:lnTo>
                <a:lnTo>
                  <a:pt x="236529" y="22597"/>
                </a:lnTo>
                <a:lnTo>
                  <a:pt x="239774" y="23052"/>
                </a:lnTo>
                <a:lnTo>
                  <a:pt x="253621" y="39664"/>
                </a:lnTo>
                <a:lnTo>
                  <a:pt x="253166" y="42902"/>
                </a:lnTo>
                <a:lnTo>
                  <a:pt x="239774" y="56277"/>
                </a:lnTo>
                <a:lnTo>
                  <a:pt x="236529" y="56729"/>
                </a:lnTo>
                <a:moveTo>
                  <a:pt x="48959" y="0"/>
                </a:moveTo>
                <a:lnTo>
                  <a:pt x="48959" y="38734"/>
                </a:lnTo>
                <a:moveTo>
                  <a:pt x="111807" y="0"/>
                </a:moveTo>
                <a:lnTo>
                  <a:pt x="111807" y="38734"/>
                </a:lnTo>
                <a:moveTo>
                  <a:pt x="174632" y="0"/>
                </a:moveTo>
                <a:lnTo>
                  <a:pt x="174632" y="38734"/>
                </a:lnTo>
                <a:moveTo>
                  <a:pt x="237459" y="0"/>
                </a:moveTo>
                <a:lnTo>
                  <a:pt x="237459" y="38734"/>
                </a:lnTo>
              </a:path>
            </a:pathLst>
          </a:custGeom>
          <a:noFill/>
          <a:ln w="12240">
            <a:solidFill>
              <a:srgbClr val="ff9700"/>
            </a:solidFill>
            <a:round/>
          </a:ln>
        </p:spPr>
        <p:style>
          <a:lnRef idx="0"/>
          <a:fillRef idx="0"/>
          <a:effectRef idx="0"/>
          <a:fontRef idx="minor"/>
        </p:style>
      </p:sp>
      <p:sp>
        <p:nvSpPr>
          <p:cNvPr id="404" name="CustomShape 20"/>
          <p:cNvSpPr/>
          <p:nvPr/>
        </p:nvSpPr>
        <p:spPr>
          <a:xfrm>
            <a:off x="468360" y="209880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05" name="CustomShape 21"/>
          <p:cNvSpPr/>
          <p:nvPr/>
        </p:nvSpPr>
        <p:spPr>
          <a:xfrm>
            <a:off x="7553880" y="4667400"/>
            <a:ext cx="1129320" cy="20736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406" name="CustomShape 22"/>
          <p:cNvSpPr/>
          <p:nvPr/>
        </p:nvSpPr>
        <p:spPr>
          <a:xfrm>
            <a:off x="8904960" y="4695840"/>
            <a:ext cx="151560" cy="18252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AFA7129E-1129-4E1F-838B-115E6E00E175}" type="slidenum">
              <a:rPr b="1" lang="en-US" sz="1200" spc="-1" strike="noStrike">
                <a:solidFill>
                  <a:srgbClr val="ffffff"/>
                </a:solidFill>
                <a:latin typeface="Roboto Condensed"/>
                <a:ea typeface="DejaVu Sans"/>
              </a:rPr>
              <a:t>&lt;number&gt;</a:t>
            </a:fld>
            <a:endParaRPr b="0" lang="en-US" sz="1200" spc="-1" strike="noStrike">
              <a:latin typeface="Arial"/>
            </a:endParaRPr>
          </a:p>
        </p:txBody>
      </p:sp>
      <p:sp>
        <p:nvSpPr>
          <p:cNvPr id="407" name="CustomShape 23"/>
          <p:cNvSpPr/>
          <p:nvPr/>
        </p:nvSpPr>
        <p:spPr>
          <a:xfrm>
            <a:off x="479160" y="4950360"/>
            <a:ext cx="1120680" cy="298332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58"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408" name="CustomShape 24"/>
          <p:cNvSpPr/>
          <p:nvPr/>
        </p:nvSpPr>
        <p:spPr>
          <a:xfrm>
            <a:off x="468360" y="235620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09" name="CustomShape 25"/>
          <p:cNvSpPr/>
          <p:nvPr/>
        </p:nvSpPr>
        <p:spPr>
          <a:xfrm>
            <a:off x="468360" y="261324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10" name="CustomShape 26"/>
          <p:cNvSpPr/>
          <p:nvPr/>
        </p:nvSpPr>
        <p:spPr>
          <a:xfrm>
            <a:off x="468360" y="287028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11" name="CustomShape 27"/>
          <p:cNvSpPr/>
          <p:nvPr/>
        </p:nvSpPr>
        <p:spPr>
          <a:xfrm>
            <a:off x="3730680" y="202284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12" name="CustomShape 28"/>
          <p:cNvSpPr/>
          <p:nvPr/>
        </p:nvSpPr>
        <p:spPr>
          <a:xfrm>
            <a:off x="274320" y="1355040"/>
            <a:ext cx="8136360" cy="3490560"/>
          </a:xfrm>
          <a:prstGeom prst="rect">
            <a:avLst/>
          </a:prstGeom>
          <a:noFill/>
          <a:ln>
            <a:noFill/>
          </a:ln>
        </p:spPr>
        <p:style>
          <a:lnRef idx="0"/>
          <a:fillRef idx="0"/>
          <a:effectRef idx="0"/>
          <a:fontRef idx="minor"/>
        </p:style>
        <p:txBody>
          <a:bodyPr lIns="0" rIns="0" tIns="20160" bIns="0"/>
          <a:p>
            <a:pPr marL="12600">
              <a:lnSpc>
                <a:spcPct val="100000"/>
              </a:lnSpc>
            </a:pPr>
            <a:r>
              <a:rPr b="0" lang="en-US" sz="1600" spc="-1" strike="noStrike">
                <a:solidFill>
                  <a:srgbClr val="000000"/>
                </a:solidFill>
                <a:latin typeface="Arial"/>
                <a:ea typeface="Noto Sans CJK SC"/>
              </a:rPr>
              <a:t>Arsitektur pengembangan sistem terdiri atas database management system PostgreSQL dan sistem dimana aplikasi dan DBMS dihubungkan melalui port 5433 dan sistem berada di port 80. Proses streaming replication DBMS untuk pengolahan pelaporan data EPSBED dari Prodi ke PDPT-Universitas, diawali dengan memasukkan seluruh data record pada setiap modul yang diperlukan melalui aplikasi website iPDPT secara online. Berikutnya perlu dipersiapkan pula untuk menginstall tools PostgreSQL pada setiap komputer yang digunakan selama proses pelaporan EPSBED.</a:t>
            </a:r>
            <a:endParaRPr b="0" lang="en-US" sz="1600" spc="-1" strike="noStrike">
              <a:latin typeface="Arial"/>
            </a:endParaRPr>
          </a:p>
          <a:p>
            <a:pPr marL="12600">
              <a:lnSpc>
                <a:spcPct val="100000"/>
              </a:lnSpc>
            </a:pPr>
            <a:endParaRPr b="0" lang="en-US" sz="1600" spc="-1" strike="noStrike">
              <a:latin typeface="Arial"/>
            </a:endParaRPr>
          </a:p>
          <a:p>
            <a:pPr marL="12600">
              <a:lnSpc>
                <a:spcPct val="100000"/>
              </a:lnSpc>
            </a:pPr>
            <a:r>
              <a:rPr b="0" lang="en-US" sz="1600" spc="-1" strike="noStrike">
                <a:solidFill>
                  <a:srgbClr val="000000"/>
                </a:solidFill>
                <a:latin typeface="Arial"/>
                <a:ea typeface="Noto Sans CJK SC"/>
              </a:rPr>
              <a:t>Ketika seluruh data EPSBED telah tersimpan dalam DBMS Prodi, maka proses integrasi</a:t>
            </a:r>
            <a:endParaRPr b="0" lang="en-US" sz="1600" spc="-1" strike="noStrike">
              <a:latin typeface="Arial"/>
            </a:endParaRPr>
          </a:p>
          <a:p>
            <a:pPr marL="12600">
              <a:lnSpc>
                <a:spcPct val="100000"/>
              </a:lnSpc>
            </a:pPr>
            <a:r>
              <a:rPr b="0" lang="en-US" sz="1600" spc="-1" strike="noStrike">
                <a:solidFill>
                  <a:srgbClr val="000000"/>
                </a:solidFill>
                <a:latin typeface="Arial"/>
                <a:ea typeface="Noto Sans CJK SC"/>
              </a:rPr>
              <a:t>database ke DBMS PDPT-Universitas dipersiapkan dengan cara terlebih dahulu membuat konfigurasireplikasi data antara master dan slave, seperti pada Gambar 2 yang menunjukkan proses konfigurasi master menggunakan postgresql.conf. mengkonfigurasikan 8 wal-segments, masing-masing sebesar 16MB. Untuk proses integrasi dan komunikasi data dalam pelaporan EPSBED antara Prodi dan</a:t>
            </a:r>
            <a:endParaRPr b="0" lang="en-US" sz="1600" spc="-1" strike="noStrike">
              <a:latin typeface="Arial"/>
            </a:endParaRPr>
          </a:p>
        </p:txBody>
      </p:sp>
      <p:sp>
        <p:nvSpPr>
          <p:cNvPr id="413" name="CustomShape 29"/>
          <p:cNvSpPr/>
          <p:nvPr/>
        </p:nvSpPr>
        <p:spPr>
          <a:xfrm>
            <a:off x="3730680" y="264168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14" name="CustomShape 30"/>
          <p:cNvSpPr/>
          <p:nvPr/>
        </p:nvSpPr>
        <p:spPr>
          <a:xfrm>
            <a:off x="3730680" y="308016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6292800" y="127080"/>
            <a:ext cx="777600" cy="257040"/>
          </a:xfrm>
          <a:custGeom>
            <a:avLst/>
            <a:gdLst/>
            <a:ahLst/>
            <a:rect l="l" t="t" r="r" b="b"/>
            <a:pathLst>
              <a:path w="779779" h="259079">
                <a:moveTo>
                  <a:pt x="779448" y="258761"/>
                </a:moveTo>
                <a:lnTo>
                  <a:pt x="0" y="258761"/>
                </a:lnTo>
                <a:lnTo>
                  <a:pt x="54599" y="0"/>
                </a:lnTo>
                <a:lnTo>
                  <a:pt x="779448" y="258761"/>
                </a:lnTo>
                <a:close/>
              </a:path>
            </a:pathLst>
          </a:custGeom>
          <a:solidFill>
            <a:srgbClr val="263148"/>
          </a:solidFill>
          <a:ln>
            <a:noFill/>
          </a:ln>
        </p:spPr>
        <p:style>
          <a:lnRef idx="0"/>
          <a:fillRef idx="0"/>
          <a:effectRef idx="0"/>
          <a:fontRef idx="minor"/>
        </p:style>
      </p:sp>
      <p:grpSp>
        <p:nvGrpSpPr>
          <p:cNvPr id="416" name="Group 2"/>
          <p:cNvGrpSpPr/>
          <p:nvPr/>
        </p:nvGrpSpPr>
        <p:grpSpPr>
          <a:xfrm>
            <a:off x="0" y="0"/>
            <a:ext cx="7073640" cy="1325160"/>
            <a:chOff x="0" y="0"/>
            <a:chExt cx="7073640" cy="1325160"/>
          </a:xfrm>
        </p:grpSpPr>
        <p:sp>
          <p:nvSpPr>
            <p:cNvPr id="417" name="CustomShape 3"/>
            <p:cNvSpPr/>
            <p:nvPr/>
          </p:nvSpPr>
          <p:spPr>
            <a:xfrm>
              <a:off x="0" y="0"/>
              <a:ext cx="6754320" cy="1325160"/>
            </a:xfrm>
            <a:custGeom>
              <a:avLst/>
              <a:gdLst/>
              <a:ahLst/>
              <a:rect l="l" t="t" r="r" b="b"/>
              <a:pathLst>
                <a:path w="6756400" h="1327150">
                  <a:moveTo>
                    <a:pt x="6756374" y="0"/>
                  </a:moveTo>
                  <a:lnTo>
                    <a:pt x="5429237" y="0"/>
                  </a:lnTo>
                  <a:lnTo>
                    <a:pt x="0" y="0"/>
                  </a:lnTo>
                  <a:lnTo>
                    <a:pt x="0" y="1322387"/>
                  </a:lnTo>
                  <a:lnTo>
                    <a:pt x="5429237" y="1322387"/>
                  </a:lnTo>
                  <a:lnTo>
                    <a:pt x="5429237" y="1327150"/>
                  </a:lnTo>
                  <a:lnTo>
                    <a:pt x="6756374" y="0"/>
                  </a:lnTo>
                  <a:close/>
                </a:path>
              </a:pathLst>
            </a:custGeom>
            <a:solidFill>
              <a:srgbClr val="c6d3e6"/>
            </a:solidFill>
            <a:ln>
              <a:noFill/>
            </a:ln>
          </p:spPr>
          <p:style>
            <a:lnRef idx="0"/>
            <a:fillRef idx="0"/>
            <a:effectRef idx="0"/>
            <a:fontRef idx="minor"/>
          </p:style>
        </p:sp>
        <p:sp>
          <p:nvSpPr>
            <p:cNvPr id="418" name="CustomShape 4"/>
            <p:cNvSpPr/>
            <p:nvPr/>
          </p:nvSpPr>
          <p:spPr>
            <a:xfrm>
              <a:off x="0" y="378000"/>
              <a:ext cx="7073640" cy="772560"/>
            </a:xfrm>
            <a:custGeom>
              <a:avLst/>
              <a:gdLst/>
              <a:ahLst/>
              <a:rect l="l" t="t" r="r" b="b"/>
              <a:pathLst>
                <a:path w="7075805" h="774700">
                  <a:moveTo>
                    <a:pt x="7075449" y="3175"/>
                  </a:moveTo>
                  <a:lnTo>
                    <a:pt x="6303937" y="3175"/>
                  </a:lnTo>
                  <a:lnTo>
                    <a:pt x="6303937" y="0"/>
                  </a:lnTo>
                  <a:lnTo>
                    <a:pt x="0" y="0"/>
                  </a:lnTo>
                  <a:lnTo>
                    <a:pt x="0" y="771525"/>
                  </a:lnTo>
                  <a:lnTo>
                    <a:pt x="6303937" y="771525"/>
                  </a:lnTo>
                  <a:lnTo>
                    <a:pt x="6303937" y="774700"/>
                  </a:lnTo>
                  <a:lnTo>
                    <a:pt x="7075449" y="3175"/>
                  </a:lnTo>
                  <a:close/>
                </a:path>
              </a:pathLst>
            </a:custGeom>
            <a:solidFill>
              <a:srgbClr val="3f5277"/>
            </a:solidFill>
            <a:ln>
              <a:noFill/>
            </a:ln>
          </p:spPr>
          <p:style>
            <a:lnRef idx="0"/>
            <a:fillRef idx="0"/>
            <a:effectRef idx="0"/>
            <a:fontRef idx="minor"/>
          </p:style>
        </p:sp>
      </p:grpSp>
      <p:sp>
        <p:nvSpPr>
          <p:cNvPr id="419" name="CustomShape 5"/>
          <p:cNvSpPr/>
          <p:nvPr/>
        </p:nvSpPr>
        <p:spPr>
          <a:xfrm>
            <a:off x="6946920" y="4948200"/>
            <a:ext cx="391680" cy="12996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420" name="Group 6"/>
          <p:cNvGrpSpPr/>
          <p:nvPr/>
        </p:nvGrpSpPr>
        <p:grpSpPr>
          <a:xfrm>
            <a:off x="6950160" y="4471920"/>
            <a:ext cx="2192040" cy="669600"/>
            <a:chOff x="6950160" y="4471920"/>
            <a:chExt cx="2192040" cy="669600"/>
          </a:xfrm>
        </p:grpSpPr>
        <p:sp>
          <p:nvSpPr>
            <p:cNvPr id="421" name="CustomShape 7"/>
            <p:cNvSpPr/>
            <p:nvPr/>
          </p:nvSpPr>
          <p:spPr>
            <a:xfrm>
              <a:off x="7107120" y="4471920"/>
              <a:ext cx="2035080" cy="66960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422" name="CustomShape 8"/>
            <p:cNvSpPr/>
            <p:nvPr/>
          </p:nvSpPr>
          <p:spPr>
            <a:xfrm>
              <a:off x="6950160" y="4646520"/>
              <a:ext cx="2191680" cy="30276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423" name="CustomShape 9"/>
          <p:cNvSpPr/>
          <p:nvPr/>
        </p:nvSpPr>
        <p:spPr>
          <a:xfrm>
            <a:off x="8524800" y="193680"/>
            <a:ext cx="513720" cy="702720"/>
          </a:xfrm>
          <a:prstGeom prst="rect">
            <a:avLst/>
          </a:prstGeom>
          <a:blipFill rotWithShape="0">
            <a:blip r:embed="rId1"/>
            <a:stretch>
              <a:fillRect/>
            </a:stretch>
          </a:blipFill>
          <a:ln>
            <a:noFill/>
          </a:ln>
        </p:spPr>
        <p:style>
          <a:lnRef idx="0"/>
          <a:fillRef idx="0"/>
          <a:effectRef idx="0"/>
          <a:fontRef idx="minor"/>
        </p:style>
      </p:sp>
      <p:sp>
        <p:nvSpPr>
          <p:cNvPr id="424" name="CustomShape 10"/>
          <p:cNvSpPr/>
          <p:nvPr/>
        </p:nvSpPr>
        <p:spPr>
          <a:xfrm>
            <a:off x="7226280" y="4637160"/>
            <a:ext cx="297720" cy="297720"/>
          </a:xfrm>
          <a:prstGeom prst="rect">
            <a:avLst/>
          </a:prstGeom>
          <a:blipFill rotWithShape="0">
            <a:blip r:embed="rId2"/>
            <a:stretch>
              <a:fillRect/>
            </a:stretch>
          </a:blipFill>
          <a:ln>
            <a:noFill/>
          </a:ln>
        </p:spPr>
        <p:style>
          <a:lnRef idx="0"/>
          <a:fillRef idx="0"/>
          <a:effectRef idx="0"/>
          <a:fontRef idx="minor"/>
        </p:style>
      </p:sp>
      <p:grpSp>
        <p:nvGrpSpPr>
          <p:cNvPr id="425" name="Group 11"/>
          <p:cNvGrpSpPr/>
          <p:nvPr/>
        </p:nvGrpSpPr>
        <p:grpSpPr>
          <a:xfrm>
            <a:off x="1440" y="4903920"/>
            <a:ext cx="2033280" cy="237960"/>
            <a:chOff x="1440" y="4903920"/>
            <a:chExt cx="2033280" cy="237960"/>
          </a:xfrm>
        </p:grpSpPr>
        <p:sp>
          <p:nvSpPr>
            <p:cNvPr id="426" name="CustomShape 12"/>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427" name="CustomShape 13"/>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428" name="CustomShape 14"/>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sp>
          <p:nvSpPr>
            <p:cNvPr id="429" name="CustomShape 15"/>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430" name="CustomShape 16"/>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431" name="CustomShape 17"/>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432" name="CustomShape 18"/>
          <p:cNvSpPr/>
          <p:nvPr/>
        </p:nvSpPr>
        <p:spPr>
          <a:xfrm>
            <a:off x="887400" y="600120"/>
            <a:ext cx="5146200" cy="55044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2000" spc="-1" strike="noStrike">
                <a:solidFill>
                  <a:srgbClr val="ffffff"/>
                </a:solidFill>
                <a:latin typeface="Roboto Condensed"/>
                <a:ea typeface="DejaVu Sans"/>
              </a:rPr>
              <a:t>Pembahasan Singkat</a:t>
            </a:r>
            <a:endParaRPr b="0" lang="en-US" sz="2000" spc="-1" strike="noStrike">
              <a:latin typeface="Arial"/>
            </a:endParaRPr>
          </a:p>
        </p:txBody>
      </p:sp>
      <p:sp>
        <p:nvSpPr>
          <p:cNvPr id="433" name="CustomShape 19"/>
          <p:cNvSpPr/>
          <p:nvPr/>
        </p:nvSpPr>
        <p:spPr>
          <a:xfrm>
            <a:off x="293760" y="574560"/>
            <a:ext cx="307800" cy="401040"/>
          </a:xfrm>
          <a:custGeom>
            <a:avLst/>
            <a:gdLst/>
            <a:ahLst/>
            <a:rect l="l" t="t" r="r" b="b"/>
            <a:pathLst>
              <a:path w="309880" h="403225">
                <a:moveTo>
                  <a:pt x="24944" y="384754"/>
                </a:moveTo>
                <a:lnTo>
                  <a:pt x="25399" y="387519"/>
                </a:lnTo>
                <a:lnTo>
                  <a:pt x="25857" y="390739"/>
                </a:lnTo>
                <a:lnTo>
                  <a:pt x="39267" y="403204"/>
                </a:lnTo>
                <a:lnTo>
                  <a:pt x="42492" y="403204"/>
                </a:lnTo>
                <a:lnTo>
                  <a:pt x="299376" y="403204"/>
                </a:lnTo>
                <a:lnTo>
                  <a:pt x="300759" y="403204"/>
                </a:lnTo>
                <a:lnTo>
                  <a:pt x="302144" y="402731"/>
                </a:lnTo>
                <a:lnTo>
                  <a:pt x="309524" y="382899"/>
                </a:lnTo>
                <a:lnTo>
                  <a:pt x="309524" y="61807"/>
                </a:lnTo>
                <a:lnTo>
                  <a:pt x="309524" y="59042"/>
                </a:lnTo>
                <a:lnTo>
                  <a:pt x="304459" y="53037"/>
                </a:lnTo>
                <a:lnTo>
                  <a:pt x="299376" y="52582"/>
                </a:lnTo>
                <a:moveTo>
                  <a:pt x="271641" y="19357"/>
                </a:moveTo>
                <a:lnTo>
                  <a:pt x="14777" y="19357"/>
                </a:lnTo>
                <a:lnTo>
                  <a:pt x="12007" y="19832"/>
                </a:lnTo>
                <a:lnTo>
                  <a:pt x="9239" y="20759"/>
                </a:lnTo>
                <a:lnTo>
                  <a:pt x="6469" y="21669"/>
                </a:lnTo>
                <a:lnTo>
                  <a:pt x="4154" y="23524"/>
                </a:lnTo>
                <a:lnTo>
                  <a:pt x="2297" y="25817"/>
                </a:lnTo>
                <a:lnTo>
                  <a:pt x="1384" y="28602"/>
                </a:lnTo>
                <a:lnTo>
                  <a:pt x="454" y="31367"/>
                </a:lnTo>
                <a:lnTo>
                  <a:pt x="0" y="34132"/>
                </a:lnTo>
                <a:lnTo>
                  <a:pt x="0" y="355224"/>
                </a:lnTo>
                <a:lnTo>
                  <a:pt x="454" y="357989"/>
                </a:lnTo>
                <a:lnTo>
                  <a:pt x="1384" y="360754"/>
                </a:lnTo>
                <a:lnTo>
                  <a:pt x="2297" y="363519"/>
                </a:lnTo>
                <a:lnTo>
                  <a:pt x="4154" y="365831"/>
                </a:lnTo>
                <a:lnTo>
                  <a:pt x="6469" y="367669"/>
                </a:lnTo>
                <a:lnTo>
                  <a:pt x="9239" y="368596"/>
                </a:lnTo>
                <a:lnTo>
                  <a:pt x="12007" y="369524"/>
                </a:lnTo>
                <a:lnTo>
                  <a:pt x="14777" y="369979"/>
                </a:lnTo>
                <a:lnTo>
                  <a:pt x="271641" y="369979"/>
                </a:lnTo>
                <a:lnTo>
                  <a:pt x="286439" y="355224"/>
                </a:lnTo>
                <a:lnTo>
                  <a:pt x="286439" y="34132"/>
                </a:lnTo>
                <a:lnTo>
                  <a:pt x="277199" y="20759"/>
                </a:lnTo>
                <a:lnTo>
                  <a:pt x="274411" y="19832"/>
                </a:lnTo>
                <a:lnTo>
                  <a:pt x="271641" y="19357"/>
                </a:lnTo>
                <a:moveTo>
                  <a:pt x="173704" y="22597"/>
                </a:moveTo>
                <a:lnTo>
                  <a:pt x="176947" y="23052"/>
                </a:lnTo>
                <a:lnTo>
                  <a:pt x="180172" y="23979"/>
                </a:lnTo>
                <a:lnTo>
                  <a:pt x="183417" y="25362"/>
                </a:lnTo>
                <a:lnTo>
                  <a:pt x="185712" y="27672"/>
                </a:lnTo>
                <a:lnTo>
                  <a:pt x="188024" y="29984"/>
                </a:lnTo>
                <a:lnTo>
                  <a:pt x="189409" y="33204"/>
                </a:lnTo>
                <a:lnTo>
                  <a:pt x="190339" y="36444"/>
                </a:lnTo>
                <a:lnTo>
                  <a:pt x="190794" y="39664"/>
                </a:lnTo>
                <a:lnTo>
                  <a:pt x="190339" y="42902"/>
                </a:lnTo>
                <a:lnTo>
                  <a:pt x="189409" y="46122"/>
                </a:lnTo>
                <a:lnTo>
                  <a:pt x="188024" y="49362"/>
                </a:lnTo>
                <a:lnTo>
                  <a:pt x="185712" y="51654"/>
                </a:lnTo>
                <a:lnTo>
                  <a:pt x="183417" y="53964"/>
                </a:lnTo>
                <a:lnTo>
                  <a:pt x="180172" y="55347"/>
                </a:lnTo>
                <a:lnTo>
                  <a:pt x="176947" y="56277"/>
                </a:lnTo>
                <a:lnTo>
                  <a:pt x="173704" y="56729"/>
                </a:lnTo>
                <a:lnTo>
                  <a:pt x="170479" y="56277"/>
                </a:lnTo>
                <a:lnTo>
                  <a:pt x="167234" y="55347"/>
                </a:lnTo>
                <a:lnTo>
                  <a:pt x="164009" y="53964"/>
                </a:lnTo>
                <a:lnTo>
                  <a:pt x="161697" y="51654"/>
                </a:lnTo>
                <a:lnTo>
                  <a:pt x="159382" y="49362"/>
                </a:lnTo>
                <a:lnTo>
                  <a:pt x="157997" y="46122"/>
                </a:lnTo>
                <a:lnTo>
                  <a:pt x="157067" y="42902"/>
                </a:lnTo>
                <a:lnTo>
                  <a:pt x="156612" y="39664"/>
                </a:lnTo>
                <a:lnTo>
                  <a:pt x="157067" y="36444"/>
                </a:lnTo>
                <a:lnTo>
                  <a:pt x="170479" y="23052"/>
                </a:lnTo>
                <a:lnTo>
                  <a:pt x="173704" y="22597"/>
                </a:lnTo>
                <a:moveTo>
                  <a:pt x="110877" y="22597"/>
                </a:moveTo>
                <a:lnTo>
                  <a:pt x="114102" y="23052"/>
                </a:lnTo>
                <a:lnTo>
                  <a:pt x="117344" y="23979"/>
                </a:lnTo>
                <a:lnTo>
                  <a:pt x="127967" y="39664"/>
                </a:lnTo>
                <a:lnTo>
                  <a:pt x="127512" y="42902"/>
                </a:lnTo>
                <a:lnTo>
                  <a:pt x="126584" y="46122"/>
                </a:lnTo>
                <a:lnTo>
                  <a:pt x="125199" y="49362"/>
                </a:lnTo>
                <a:lnTo>
                  <a:pt x="122884" y="51654"/>
                </a:lnTo>
                <a:lnTo>
                  <a:pt x="120569" y="53964"/>
                </a:lnTo>
                <a:lnTo>
                  <a:pt x="117344" y="55347"/>
                </a:lnTo>
                <a:lnTo>
                  <a:pt x="114102" y="56277"/>
                </a:lnTo>
                <a:lnTo>
                  <a:pt x="110877" y="56729"/>
                </a:lnTo>
                <a:lnTo>
                  <a:pt x="107632" y="56277"/>
                </a:lnTo>
                <a:lnTo>
                  <a:pt x="104407" y="55347"/>
                </a:lnTo>
                <a:lnTo>
                  <a:pt x="101164" y="53964"/>
                </a:lnTo>
                <a:lnTo>
                  <a:pt x="98869" y="51654"/>
                </a:lnTo>
                <a:lnTo>
                  <a:pt x="96554" y="49362"/>
                </a:lnTo>
                <a:lnTo>
                  <a:pt x="95169" y="46122"/>
                </a:lnTo>
                <a:lnTo>
                  <a:pt x="94239" y="42902"/>
                </a:lnTo>
                <a:lnTo>
                  <a:pt x="93784" y="39664"/>
                </a:lnTo>
                <a:lnTo>
                  <a:pt x="94239" y="36444"/>
                </a:lnTo>
                <a:lnTo>
                  <a:pt x="95169" y="33204"/>
                </a:lnTo>
                <a:lnTo>
                  <a:pt x="96554" y="29984"/>
                </a:lnTo>
                <a:lnTo>
                  <a:pt x="98869" y="27672"/>
                </a:lnTo>
                <a:lnTo>
                  <a:pt x="101164" y="25362"/>
                </a:lnTo>
                <a:lnTo>
                  <a:pt x="104407" y="23979"/>
                </a:lnTo>
                <a:lnTo>
                  <a:pt x="107632" y="23052"/>
                </a:lnTo>
                <a:lnTo>
                  <a:pt x="110877" y="22597"/>
                </a:lnTo>
                <a:moveTo>
                  <a:pt x="30939" y="39664"/>
                </a:moveTo>
                <a:lnTo>
                  <a:pt x="31414" y="36444"/>
                </a:lnTo>
                <a:lnTo>
                  <a:pt x="32324" y="33204"/>
                </a:lnTo>
                <a:lnTo>
                  <a:pt x="48049" y="22597"/>
                </a:lnTo>
                <a:lnTo>
                  <a:pt x="51274" y="23052"/>
                </a:lnTo>
                <a:lnTo>
                  <a:pt x="65142" y="39664"/>
                </a:lnTo>
                <a:lnTo>
                  <a:pt x="64667" y="42902"/>
                </a:lnTo>
                <a:lnTo>
                  <a:pt x="63757" y="46122"/>
                </a:lnTo>
                <a:lnTo>
                  <a:pt x="62372" y="49362"/>
                </a:lnTo>
                <a:lnTo>
                  <a:pt x="60057" y="51654"/>
                </a:lnTo>
                <a:lnTo>
                  <a:pt x="57744" y="53964"/>
                </a:lnTo>
                <a:lnTo>
                  <a:pt x="54519" y="55347"/>
                </a:lnTo>
                <a:lnTo>
                  <a:pt x="51274" y="56277"/>
                </a:lnTo>
                <a:lnTo>
                  <a:pt x="48049" y="56729"/>
                </a:lnTo>
                <a:lnTo>
                  <a:pt x="44807" y="56277"/>
                </a:lnTo>
                <a:lnTo>
                  <a:pt x="41582" y="55347"/>
                </a:lnTo>
                <a:lnTo>
                  <a:pt x="38337" y="53964"/>
                </a:lnTo>
                <a:lnTo>
                  <a:pt x="36024" y="51654"/>
                </a:lnTo>
                <a:lnTo>
                  <a:pt x="33727" y="49362"/>
                </a:lnTo>
                <a:lnTo>
                  <a:pt x="32324" y="46122"/>
                </a:lnTo>
                <a:lnTo>
                  <a:pt x="31414" y="42902"/>
                </a:lnTo>
                <a:lnTo>
                  <a:pt x="30939" y="39664"/>
                </a:lnTo>
                <a:moveTo>
                  <a:pt x="146899" y="262026"/>
                </a:moveTo>
                <a:lnTo>
                  <a:pt x="45262" y="262026"/>
                </a:lnTo>
                <a:moveTo>
                  <a:pt x="239299" y="220052"/>
                </a:moveTo>
                <a:lnTo>
                  <a:pt x="45262" y="220052"/>
                </a:lnTo>
                <a:moveTo>
                  <a:pt x="239299" y="178529"/>
                </a:moveTo>
                <a:lnTo>
                  <a:pt x="45262" y="178529"/>
                </a:lnTo>
                <a:moveTo>
                  <a:pt x="239299" y="136554"/>
                </a:moveTo>
                <a:lnTo>
                  <a:pt x="45262" y="136554"/>
                </a:lnTo>
                <a:moveTo>
                  <a:pt x="236529" y="56729"/>
                </a:moveTo>
                <a:lnTo>
                  <a:pt x="233304" y="56277"/>
                </a:lnTo>
                <a:lnTo>
                  <a:pt x="230062" y="55347"/>
                </a:lnTo>
                <a:lnTo>
                  <a:pt x="226837" y="53964"/>
                </a:lnTo>
                <a:lnTo>
                  <a:pt x="224522" y="51654"/>
                </a:lnTo>
                <a:lnTo>
                  <a:pt x="222207" y="49362"/>
                </a:lnTo>
                <a:lnTo>
                  <a:pt x="220824" y="46122"/>
                </a:lnTo>
                <a:lnTo>
                  <a:pt x="219912" y="42902"/>
                </a:lnTo>
                <a:lnTo>
                  <a:pt x="219439" y="39664"/>
                </a:lnTo>
                <a:lnTo>
                  <a:pt x="219912" y="36444"/>
                </a:lnTo>
                <a:lnTo>
                  <a:pt x="236529" y="22597"/>
                </a:lnTo>
                <a:lnTo>
                  <a:pt x="239774" y="23052"/>
                </a:lnTo>
                <a:lnTo>
                  <a:pt x="253621" y="39664"/>
                </a:lnTo>
                <a:lnTo>
                  <a:pt x="253166" y="42902"/>
                </a:lnTo>
                <a:lnTo>
                  <a:pt x="239774" y="56277"/>
                </a:lnTo>
                <a:lnTo>
                  <a:pt x="236529" y="56729"/>
                </a:lnTo>
                <a:moveTo>
                  <a:pt x="48959" y="0"/>
                </a:moveTo>
                <a:lnTo>
                  <a:pt x="48959" y="38734"/>
                </a:lnTo>
                <a:moveTo>
                  <a:pt x="111807" y="0"/>
                </a:moveTo>
                <a:lnTo>
                  <a:pt x="111807" y="38734"/>
                </a:lnTo>
                <a:moveTo>
                  <a:pt x="174632" y="0"/>
                </a:moveTo>
                <a:lnTo>
                  <a:pt x="174632" y="38734"/>
                </a:lnTo>
                <a:moveTo>
                  <a:pt x="237459" y="0"/>
                </a:moveTo>
                <a:lnTo>
                  <a:pt x="237459" y="38734"/>
                </a:lnTo>
              </a:path>
            </a:pathLst>
          </a:custGeom>
          <a:noFill/>
          <a:ln w="12240">
            <a:solidFill>
              <a:srgbClr val="ff9700"/>
            </a:solidFill>
            <a:round/>
          </a:ln>
        </p:spPr>
        <p:style>
          <a:lnRef idx="0"/>
          <a:fillRef idx="0"/>
          <a:effectRef idx="0"/>
          <a:fontRef idx="minor"/>
        </p:style>
      </p:sp>
      <p:sp>
        <p:nvSpPr>
          <p:cNvPr id="434" name="CustomShape 20"/>
          <p:cNvSpPr/>
          <p:nvPr/>
        </p:nvSpPr>
        <p:spPr>
          <a:xfrm>
            <a:off x="468360" y="209880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35" name="CustomShape 21"/>
          <p:cNvSpPr/>
          <p:nvPr/>
        </p:nvSpPr>
        <p:spPr>
          <a:xfrm>
            <a:off x="7553880" y="4667400"/>
            <a:ext cx="1129320" cy="20736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436" name="CustomShape 22"/>
          <p:cNvSpPr/>
          <p:nvPr/>
        </p:nvSpPr>
        <p:spPr>
          <a:xfrm>
            <a:off x="8904960" y="4695840"/>
            <a:ext cx="151560" cy="18252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648DB5EF-C8DB-4D38-B0C2-D9D61D487C41}" type="slidenum">
              <a:rPr b="1" lang="en-US" sz="1200" spc="-1" strike="noStrike">
                <a:solidFill>
                  <a:srgbClr val="ffffff"/>
                </a:solidFill>
                <a:latin typeface="Roboto Condensed"/>
                <a:ea typeface="DejaVu Sans"/>
              </a:rPr>
              <a:t>&lt;number&gt;</a:t>
            </a:fld>
            <a:endParaRPr b="0" lang="en-US" sz="1200" spc="-1" strike="noStrike">
              <a:latin typeface="Arial"/>
            </a:endParaRPr>
          </a:p>
        </p:txBody>
      </p:sp>
      <p:sp>
        <p:nvSpPr>
          <p:cNvPr id="437" name="CustomShape 23"/>
          <p:cNvSpPr/>
          <p:nvPr/>
        </p:nvSpPr>
        <p:spPr>
          <a:xfrm>
            <a:off x="479160" y="4950360"/>
            <a:ext cx="1120680" cy="298332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58"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438" name="CustomShape 24"/>
          <p:cNvSpPr/>
          <p:nvPr/>
        </p:nvSpPr>
        <p:spPr>
          <a:xfrm>
            <a:off x="468360" y="235620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39" name="CustomShape 25"/>
          <p:cNvSpPr/>
          <p:nvPr/>
        </p:nvSpPr>
        <p:spPr>
          <a:xfrm>
            <a:off x="468360" y="261324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40" name="CustomShape 26"/>
          <p:cNvSpPr/>
          <p:nvPr/>
        </p:nvSpPr>
        <p:spPr>
          <a:xfrm>
            <a:off x="468360" y="287028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41" name="CustomShape 27"/>
          <p:cNvSpPr/>
          <p:nvPr/>
        </p:nvSpPr>
        <p:spPr>
          <a:xfrm>
            <a:off x="3730680" y="202284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42" name="CustomShape 28"/>
          <p:cNvSpPr/>
          <p:nvPr/>
        </p:nvSpPr>
        <p:spPr>
          <a:xfrm>
            <a:off x="274320" y="1355040"/>
            <a:ext cx="8136360" cy="3490560"/>
          </a:xfrm>
          <a:prstGeom prst="rect">
            <a:avLst/>
          </a:prstGeom>
          <a:noFill/>
          <a:ln>
            <a:noFill/>
          </a:ln>
        </p:spPr>
        <p:style>
          <a:lnRef idx="0"/>
          <a:fillRef idx="0"/>
          <a:effectRef idx="0"/>
          <a:fontRef idx="minor"/>
        </p:style>
        <p:txBody>
          <a:bodyPr lIns="0" rIns="0" tIns="20160" bIns="0"/>
          <a:p>
            <a:pPr marL="12600">
              <a:lnSpc>
                <a:spcPct val="100000"/>
              </a:lnSpc>
            </a:pPr>
            <a:r>
              <a:rPr b="0" lang="en-US" sz="1600" spc="-1" strike="noStrike">
                <a:solidFill>
                  <a:srgbClr val="000000"/>
                </a:solidFill>
                <a:latin typeface="Arial"/>
                <a:ea typeface="Noto Sans CJK SC"/>
              </a:rPr>
              <a:t>PDPT-Universitas dapat terlaksana dengan cara mengatur IP-address pada masing-masing komputer yang bertindak sebagai master dan slave, sehingga saat komputer Prodi melakukan proses penyimpanan data EPSBED, maka seluruh isi records dari atribut database Prodi dari hasil pelaporan EPSBED tersebut terkirim dan tersimpan secara real time pada database PDPT-Universitas.</a:t>
            </a:r>
            <a:endParaRPr b="0" lang="en-US" sz="1600" spc="-1" strike="noStrike">
              <a:latin typeface="Arial"/>
            </a:endParaRPr>
          </a:p>
        </p:txBody>
      </p:sp>
      <p:sp>
        <p:nvSpPr>
          <p:cNvPr id="443" name="CustomShape 29"/>
          <p:cNvSpPr/>
          <p:nvPr/>
        </p:nvSpPr>
        <p:spPr>
          <a:xfrm>
            <a:off x="3730680" y="264168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44" name="CustomShape 30"/>
          <p:cNvSpPr/>
          <p:nvPr/>
        </p:nvSpPr>
        <p:spPr>
          <a:xfrm>
            <a:off x="3730680" y="308016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pic>
        <p:nvPicPr>
          <p:cNvPr id="445" name="" descr=""/>
          <p:cNvPicPr/>
          <p:nvPr/>
        </p:nvPicPr>
        <p:blipFill>
          <a:blip r:embed="rId4"/>
          <a:stretch/>
        </p:blipFill>
        <p:spPr>
          <a:xfrm>
            <a:off x="1159560" y="2810160"/>
            <a:ext cx="6620040" cy="157824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CustomShape 1"/>
          <p:cNvSpPr/>
          <p:nvPr/>
        </p:nvSpPr>
        <p:spPr>
          <a:xfrm>
            <a:off x="6292800" y="127080"/>
            <a:ext cx="777600" cy="257040"/>
          </a:xfrm>
          <a:custGeom>
            <a:avLst/>
            <a:gdLst/>
            <a:ahLst/>
            <a:rect l="l" t="t" r="r" b="b"/>
            <a:pathLst>
              <a:path w="779779" h="259079">
                <a:moveTo>
                  <a:pt x="779448" y="258761"/>
                </a:moveTo>
                <a:lnTo>
                  <a:pt x="0" y="258761"/>
                </a:lnTo>
                <a:lnTo>
                  <a:pt x="54599" y="0"/>
                </a:lnTo>
                <a:lnTo>
                  <a:pt x="779448" y="258761"/>
                </a:lnTo>
                <a:close/>
              </a:path>
            </a:pathLst>
          </a:custGeom>
          <a:solidFill>
            <a:srgbClr val="263148"/>
          </a:solidFill>
          <a:ln>
            <a:noFill/>
          </a:ln>
        </p:spPr>
        <p:style>
          <a:lnRef idx="0"/>
          <a:fillRef idx="0"/>
          <a:effectRef idx="0"/>
          <a:fontRef idx="minor"/>
        </p:style>
      </p:sp>
      <p:grpSp>
        <p:nvGrpSpPr>
          <p:cNvPr id="447" name="Group 2"/>
          <p:cNvGrpSpPr/>
          <p:nvPr/>
        </p:nvGrpSpPr>
        <p:grpSpPr>
          <a:xfrm>
            <a:off x="0" y="0"/>
            <a:ext cx="7073640" cy="1325160"/>
            <a:chOff x="0" y="0"/>
            <a:chExt cx="7073640" cy="1325160"/>
          </a:xfrm>
        </p:grpSpPr>
        <p:sp>
          <p:nvSpPr>
            <p:cNvPr id="448" name="CustomShape 3"/>
            <p:cNvSpPr/>
            <p:nvPr/>
          </p:nvSpPr>
          <p:spPr>
            <a:xfrm>
              <a:off x="0" y="0"/>
              <a:ext cx="6754320" cy="1325160"/>
            </a:xfrm>
            <a:custGeom>
              <a:avLst/>
              <a:gdLst/>
              <a:ahLst/>
              <a:rect l="l" t="t" r="r" b="b"/>
              <a:pathLst>
                <a:path w="6756400" h="1327150">
                  <a:moveTo>
                    <a:pt x="6756374" y="0"/>
                  </a:moveTo>
                  <a:lnTo>
                    <a:pt x="5429237" y="0"/>
                  </a:lnTo>
                  <a:lnTo>
                    <a:pt x="0" y="0"/>
                  </a:lnTo>
                  <a:lnTo>
                    <a:pt x="0" y="1322387"/>
                  </a:lnTo>
                  <a:lnTo>
                    <a:pt x="5429237" y="1322387"/>
                  </a:lnTo>
                  <a:lnTo>
                    <a:pt x="5429237" y="1327150"/>
                  </a:lnTo>
                  <a:lnTo>
                    <a:pt x="6756374" y="0"/>
                  </a:lnTo>
                  <a:close/>
                </a:path>
              </a:pathLst>
            </a:custGeom>
            <a:solidFill>
              <a:srgbClr val="c6d3e6"/>
            </a:solidFill>
            <a:ln>
              <a:noFill/>
            </a:ln>
          </p:spPr>
          <p:style>
            <a:lnRef idx="0"/>
            <a:fillRef idx="0"/>
            <a:effectRef idx="0"/>
            <a:fontRef idx="minor"/>
          </p:style>
        </p:sp>
        <p:sp>
          <p:nvSpPr>
            <p:cNvPr id="449" name="CustomShape 4"/>
            <p:cNvSpPr/>
            <p:nvPr/>
          </p:nvSpPr>
          <p:spPr>
            <a:xfrm>
              <a:off x="0" y="378000"/>
              <a:ext cx="7073640" cy="772560"/>
            </a:xfrm>
            <a:custGeom>
              <a:avLst/>
              <a:gdLst/>
              <a:ahLst/>
              <a:rect l="l" t="t" r="r" b="b"/>
              <a:pathLst>
                <a:path w="7075805" h="774700">
                  <a:moveTo>
                    <a:pt x="7075449" y="3175"/>
                  </a:moveTo>
                  <a:lnTo>
                    <a:pt x="6303937" y="3175"/>
                  </a:lnTo>
                  <a:lnTo>
                    <a:pt x="6303937" y="0"/>
                  </a:lnTo>
                  <a:lnTo>
                    <a:pt x="0" y="0"/>
                  </a:lnTo>
                  <a:lnTo>
                    <a:pt x="0" y="771525"/>
                  </a:lnTo>
                  <a:lnTo>
                    <a:pt x="6303937" y="771525"/>
                  </a:lnTo>
                  <a:lnTo>
                    <a:pt x="6303937" y="774700"/>
                  </a:lnTo>
                  <a:lnTo>
                    <a:pt x="7075449" y="3175"/>
                  </a:lnTo>
                  <a:close/>
                </a:path>
              </a:pathLst>
            </a:custGeom>
            <a:solidFill>
              <a:srgbClr val="3f5277"/>
            </a:solidFill>
            <a:ln>
              <a:noFill/>
            </a:ln>
          </p:spPr>
          <p:style>
            <a:lnRef idx="0"/>
            <a:fillRef idx="0"/>
            <a:effectRef idx="0"/>
            <a:fontRef idx="minor"/>
          </p:style>
        </p:sp>
      </p:grpSp>
      <p:sp>
        <p:nvSpPr>
          <p:cNvPr id="450" name="CustomShape 5"/>
          <p:cNvSpPr/>
          <p:nvPr/>
        </p:nvSpPr>
        <p:spPr>
          <a:xfrm>
            <a:off x="6946920" y="4948200"/>
            <a:ext cx="391680" cy="12996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451" name="Group 6"/>
          <p:cNvGrpSpPr/>
          <p:nvPr/>
        </p:nvGrpSpPr>
        <p:grpSpPr>
          <a:xfrm>
            <a:off x="6950160" y="4471920"/>
            <a:ext cx="2192040" cy="669600"/>
            <a:chOff x="6950160" y="4471920"/>
            <a:chExt cx="2192040" cy="669600"/>
          </a:xfrm>
        </p:grpSpPr>
        <p:sp>
          <p:nvSpPr>
            <p:cNvPr id="452" name="CustomShape 7"/>
            <p:cNvSpPr/>
            <p:nvPr/>
          </p:nvSpPr>
          <p:spPr>
            <a:xfrm>
              <a:off x="7107120" y="4471920"/>
              <a:ext cx="2035080" cy="66960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453" name="CustomShape 8"/>
            <p:cNvSpPr/>
            <p:nvPr/>
          </p:nvSpPr>
          <p:spPr>
            <a:xfrm>
              <a:off x="6950160" y="4646520"/>
              <a:ext cx="2191680" cy="30276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454" name="CustomShape 9"/>
          <p:cNvSpPr/>
          <p:nvPr/>
        </p:nvSpPr>
        <p:spPr>
          <a:xfrm>
            <a:off x="8524800" y="193680"/>
            <a:ext cx="513720" cy="702720"/>
          </a:xfrm>
          <a:prstGeom prst="rect">
            <a:avLst/>
          </a:prstGeom>
          <a:blipFill rotWithShape="0">
            <a:blip r:embed="rId1"/>
            <a:stretch>
              <a:fillRect/>
            </a:stretch>
          </a:blipFill>
          <a:ln>
            <a:noFill/>
          </a:ln>
        </p:spPr>
        <p:style>
          <a:lnRef idx="0"/>
          <a:fillRef idx="0"/>
          <a:effectRef idx="0"/>
          <a:fontRef idx="minor"/>
        </p:style>
      </p:sp>
      <p:sp>
        <p:nvSpPr>
          <p:cNvPr id="455" name="CustomShape 10"/>
          <p:cNvSpPr/>
          <p:nvPr/>
        </p:nvSpPr>
        <p:spPr>
          <a:xfrm>
            <a:off x="7226280" y="4637160"/>
            <a:ext cx="297720" cy="297720"/>
          </a:xfrm>
          <a:prstGeom prst="rect">
            <a:avLst/>
          </a:prstGeom>
          <a:blipFill rotWithShape="0">
            <a:blip r:embed="rId2"/>
            <a:stretch>
              <a:fillRect/>
            </a:stretch>
          </a:blipFill>
          <a:ln>
            <a:noFill/>
          </a:ln>
        </p:spPr>
        <p:style>
          <a:lnRef idx="0"/>
          <a:fillRef idx="0"/>
          <a:effectRef idx="0"/>
          <a:fontRef idx="minor"/>
        </p:style>
      </p:sp>
      <p:grpSp>
        <p:nvGrpSpPr>
          <p:cNvPr id="456" name="Group 11"/>
          <p:cNvGrpSpPr/>
          <p:nvPr/>
        </p:nvGrpSpPr>
        <p:grpSpPr>
          <a:xfrm>
            <a:off x="1440" y="4903920"/>
            <a:ext cx="2033280" cy="237960"/>
            <a:chOff x="1440" y="4903920"/>
            <a:chExt cx="2033280" cy="237960"/>
          </a:xfrm>
        </p:grpSpPr>
        <p:sp>
          <p:nvSpPr>
            <p:cNvPr id="457" name="CustomShape 12"/>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458" name="CustomShape 13"/>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459" name="CustomShape 14"/>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sp>
          <p:nvSpPr>
            <p:cNvPr id="460" name="CustomShape 15"/>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461" name="CustomShape 16"/>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462" name="CustomShape 17"/>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463" name="CustomShape 18"/>
          <p:cNvSpPr/>
          <p:nvPr/>
        </p:nvSpPr>
        <p:spPr>
          <a:xfrm>
            <a:off x="887400" y="600120"/>
            <a:ext cx="5146200" cy="55044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2000" spc="-1" strike="noStrike">
                <a:solidFill>
                  <a:srgbClr val="ffffff"/>
                </a:solidFill>
                <a:latin typeface="Roboto Condensed"/>
                <a:ea typeface="DejaVu Sans"/>
              </a:rPr>
              <a:t>Pembahasan Singkat</a:t>
            </a:r>
            <a:endParaRPr b="0" lang="en-US" sz="2000" spc="-1" strike="noStrike">
              <a:latin typeface="Arial"/>
            </a:endParaRPr>
          </a:p>
        </p:txBody>
      </p:sp>
      <p:sp>
        <p:nvSpPr>
          <p:cNvPr id="464" name="CustomShape 19"/>
          <p:cNvSpPr/>
          <p:nvPr/>
        </p:nvSpPr>
        <p:spPr>
          <a:xfrm>
            <a:off x="293760" y="574560"/>
            <a:ext cx="307800" cy="401040"/>
          </a:xfrm>
          <a:custGeom>
            <a:avLst/>
            <a:gdLst/>
            <a:ahLst/>
            <a:rect l="l" t="t" r="r" b="b"/>
            <a:pathLst>
              <a:path w="309880" h="403225">
                <a:moveTo>
                  <a:pt x="24944" y="384754"/>
                </a:moveTo>
                <a:lnTo>
                  <a:pt x="25399" y="387519"/>
                </a:lnTo>
                <a:lnTo>
                  <a:pt x="25857" y="390739"/>
                </a:lnTo>
                <a:lnTo>
                  <a:pt x="39267" y="403204"/>
                </a:lnTo>
                <a:lnTo>
                  <a:pt x="42492" y="403204"/>
                </a:lnTo>
                <a:lnTo>
                  <a:pt x="299376" y="403204"/>
                </a:lnTo>
                <a:lnTo>
                  <a:pt x="300759" y="403204"/>
                </a:lnTo>
                <a:lnTo>
                  <a:pt x="302144" y="402731"/>
                </a:lnTo>
                <a:lnTo>
                  <a:pt x="309524" y="382899"/>
                </a:lnTo>
                <a:lnTo>
                  <a:pt x="309524" y="61807"/>
                </a:lnTo>
                <a:lnTo>
                  <a:pt x="309524" y="59042"/>
                </a:lnTo>
                <a:lnTo>
                  <a:pt x="304459" y="53037"/>
                </a:lnTo>
                <a:lnTo>
                  <a:pt x="299376" y="52582"/>
                </a:lnTo>
                <a:moveTo>
                  <a:pt x="271641" y="19357"/>
                </a:moveTo>
                <a:lnTo>
                  <a:pt x="14777" y="19357"/>
                </a:lnTo>
                <a:lnTo>
                  <a:pt x="12007" y="19832"/>
                </a:lnTo>
                <a:lnTo>
                  <a:pt x="9239" y="20759"/>
                </a:lnTo>
                <a:lnTo>
                  <a:pt x="6469" y="21669"/>
                </a:lnTo>
                <a:lnTo>
                  <a:pt x="4154" y="23524"/>
                </a:lnTo>
                <a:lnTo>
                  <a:pt x="2297" y="25817"/>
                </a:lnTo>
                <a:lnTo>
                  <a:pt x="1384" y="28602"/>
                </a:lnTo>
                <a:lnTo>
                  <a:pt x="454" y="31367"/>
                </a:lnTo>
                <a:lnTo>
                  <a:pt x="0" y="34132"/>
                </a:lnTo>
                <a:lnTo>
                  <a:pt x="0" y="355224"/>
                </a:lnTo>
                <a:lnTo>
                  <a:pt x="454" y="357989"/>
                </a:lnTo>
                <a:lnTo>
                  <a:pt x="1384" y="360754"/>
                </a:lnTo>
                <a:lnTo>
                  <a:pt x="2297" y="363519"/>
                </a:lnTo>
                <a:lnTo>
                  <a:pt x="4154" y="365831"/>
                </a:lnTo>
                <a:lnTo>
                  <a:pt x="6469" y="367669"/>
                </a:lnTo>
                <a:lnTo>
                  <a:pt x="9239" y="368596"/>
                </a:lnTo>
                <a:lnTo>
                  <a:pt x="12007" y="369524"/>
                </a:lnTo>
                <a:lnTo>
                  <a:pt x="14777" y="369979"/>
                </a:lnTo>
                <a:lnTo>
                  <a:pt x="271641" y="369979"/>
                </a:lnTo>
                <a:lnTo>
                  <a:pt x="286439" y="355224"/>
                </a:lnTo>
                <a:lnTo>
                  <a:pt x="286439" y="34132"/>
                </a:lnTo>
                <a:lnTo>
                  <a:pt x="277199" y="20759"/>
                </a:lnTo>
                <a:lnTo>
                  <a:pt x="274411" y="19832"/>
                </a:lnTo>
                <a:lnTo>
                  <a:pt x="271641" y="19357"/>
                </a:lnTo>
                <a:moveTo>
                  <a:pt x="173704" y="22597"/>
                </a:moveTo>
                <a:lnTo>
                  <a:pt x="176947" y="23052"/>
                </a:lnTo>
                <a:lnTo>
                  <a:pt x="180172" y="23979"/>
                </a:lnTo>
                <a:lnTo>
                  <a:pt x="183417" y="25362"/>
                </a:lnTo>
                <a:lnTo>
                  <a:pt x="185712" y="27672"/>
                </a:lnTo>
                <a:lnTo>
                  <a:pt x="188024" y="29984"/>
                </a:lnTo>
                <a:lnTo>
                  <a:pt x="189409" y="33204"/>
                </a:lnTo>
                <a:lnTo>
                  <a:pt x="190339" y="36444"/>
                </a:lnTo>
                <a:lnTo>
                  <a:pt x="190794" y="39664"/>
                </a:lnTo>
                <a:lnTo>
                  <a:pt x="190339" y="42902"/>
                </a:lnTo>
                <a:lnTo>
                  <a:pt x="189409" y="46122"/>
                </a:lnTo>
                <a:lnTo>
                  <a:pt x="188024" y="49362"/>
                </a:lnTo>
                <a:lnTo>
                  <a:pt x="185712" y="51654"/>
                </a:lnTo>
                <a:lnTo>
                  <a:pt x="183417" y="53964"/>
                </a:lnTo>
                <a:lnTo>
                  <a:pt x="180172" y="55347"/>
                </a:lnTo>
                <a:lnTo>
                  <a:pt x="176947" y="56277"/>
                </a:lnTo>
                <a:lnTo>
                  <a:pt x="173704" y="56729"/>
                </a:lnTo>
                <a:lnTo>
                  <a:pt x="170479" y="56277"/>
                </a:lnTo>
                <a:lnTo>
                  <a:pt x="167234" y="55347"/>
                </a:lnTo>
                <a:lnTo>
                  <a:pt x="164009" y="53964"/>
                </a:lnTo>
                <a:lnTo>
                  <a:pt x="161697" y="51654"/>
                </a:lnTo>
                <a:lnTo>
                  <a:pt x="159382" y="49362"/>
                </a:lnTo>
                <a:lnTo>
                  <a:pt x="157997" y="46122"/>
                </a:lnTo>
                <a:lnTo>
                  <a:pt x="157067" y="42902"/>
                </a:lnTo>
                <a:lnTo>
                  <a:pt x="156612" y="39664"/>
                </a:lnTo>
                <a:lnTo>
                  <a:pt x="157067" y="36444"/>
                </a:lnTo>
                <a:lnTo>
                  <a:pt x="170479" y="23052"/>
                </a:lnTo>
                <a:lnTo>
                  <a:pt x="173704" y="22597"/>
                </a:lnTo>
                <a:moveTo>
                  <a:pt x="110877" y="22597"/>
                </a:moveTo>
                <a:lnTo>
                  <a:pt x="114102" y="23052"/>
                </a:lnTo>
                <a:lnTo>
                  <a:pt x="117344" y="23979"/>
                </a:lnTo>
                <a:lnTo>
                  <a:pt x="127967" y="39664"/>
                </a:lnTo>
                <a:lnTo>
                  <a:pt x="127512" y="42902"/>
                </a:lnTo>
                <a:lnTo>
                  <a:pt x="126584" y="46122"/>
                </a:lnTo>
                <a:lnTo>
                  <a:pt x="125199" y="49362"/>
                </a:lnTo>
                <a:lnTo>
                  <a:pt x="122884" y="51654"/>
                </a:lnTo>
                <a:lnTo>
                  <a:pt x="120569" y="53964"/>
                </a:lnTo>
                <a:lnTo>
                  <a:pt x="117344" y="55347"/>
                </a:lnTo>
                <a:lnTo>
                  <a:pt x="114102" y="56277"/>
                </a:lnTo>
                <a:lnTo>
                  <a:pt x="110877" y="56729"/>
                </a:lnTo>
                <a:lnTo>
                  <a:pt x="107632" y="56277"/>
                </a:lnTo>
                <a:lnTo>
                  <a:pt x="104407" y="55347"/>
                </a:lnTo>
                <a:lnTo>
                  <a:pt x="101164" y="53964"/>
                </a:lnTo>
                <a:lnTo>
                  <a:pt x="98869" y="51654"/>
                </a:lnTo>
                <a:lnTo>
                  <a:pt x="96554" y="49362"/>
                </a:lnTo>
                <a:lnTo>
                  <a:pt x="95169" y="46122"/>
                </a:lnTo>
                <a:lnTo>
                  <a:pt x="94239" y="42902"/>
                </a:lnTo>
                <a:lnTo>
                  <a:pt x="93784" y="39664"/>
                </a:lnTo>
                <a:lnTo>
                  <a:pt x="94239" y="36444"/>
                </a:lnTo>
                <a:lnTo>
                  <a:pt x="95169" y="33204"/>
                </a:lnTo>
                <a:lnTo>
                  <a:pt x="96554" y="29984"/>
                </a:lnTo>
                <a:lnTo>
                  <a:pt x="98869" y="27672"/>
                </a:lnTo>
                <a:lnTo>
                  <a:pt x="101164" y="25362"/>
                </a:lnTo>
                <a:lnTo>
                  <a:pt x="104407" y="23979"/>
                </a:lnTo>
                <a:lnTo>
                  <a:pt x="107632" y="23052"/>
                </a:lnTo>
                <a:lnTo>
                  <a:pt x="110877" y="22597"/>
                </a:lnTo>
                <a:moveTo>
                  <a:pt x="30939" y="39664"/>
                </a:moveTo>
                <a:lnTo>
                  <a:pt x="31414" y="36444"/>
                </a:lnTo>
                <a:lnTo>
                  <a:pt x="32324" y="33204"/>
                </a:lnTo>
                <a:lnTo>
                  <a:pt x="48049" y="22597"/>
                </a:lnTo>
                <a:lnTo>
                  <a:pt x="51274" y="23052"/>
                </a:lnTo>
                <a:lnTo>
                  <a:pt x="65142" y="39664"/>
                </a:lnTo>
                <a:lnTo>
                  <a:pt x="64667" y="42902"/>
                </a:lnTo>
                <a:lnTo>
                  <a:pt x="63757" y="46122"/>
                </a:lnTo>
                <a:lnTo>
                  <a:pt x="62372" y="49362"/>
                </a:lnTo>
                <a:lnTo>
                  <a:pt x="60057" y="51654"/>
                </a:lnTo>
                <a:lnTo>
                  <a:pt x="57744" y="53964"/>
                </a:lnTo>
                <a:lnTo>
                  <a:pt x="54519" y="55347"/>
                </a:lnTo>
                <a:lnTo>
                  <a:pt x="51274" y="56277"/>
                </a:lnTo>
                <a:lnTo>
                  <a:pt x="48049" y="56729"/>
                </a:lnTo>
                <a:lnTo>
                  <a:pt x="44807" y="56277"/>
                </a:lnTo>
                <a:lnTo>
                  <a:pt x="41582" y="55347"/>
                </a:lnTo>
                <a:lnTo>
                  <a:pt x="38337" y="53964"/>
                </a:lnTo>
                <a:lnTo>
                  <a:pt x="36024" y="51654"/>
                </a:lnTo>
                <a:lnTo>
                  <a:pt x="33727" y="49362"/>
                </a:lnTo>
                <a:lnTo>
                  <a:pt x="32324" y="46122"/>
                </a:lnTo>
                <a:lnTo>
                  <a:pt x="31414" y="42902"/>
                </a:lnTo>
                <a:lnTo>
                  <a:pt x="30939" y="39664"/>
                </a:lnTo>
                <a:moveTo>
                  <a:pt x="146899" y="262026"/>
                </a:moveTo>
                <a:lnTo>
                  <a:pt x="45262" y="262026"/>
                </a:lnTo>
                <a:moveTo>
                  <a:pt x="239299" y="220052"/>
                </a:moveTo>
                <a:lnTo>
                  <a:pt x="45262" y="220052"/>
                </a:lnTo>
                <a:moveTo>
                  <a:pt x="239299" y="178529"/>
                </a:moveTo>
                <a:lnTo>
                  <a:pt x="45262" y="178529"/>
                </a:lnTo>
                <a:moveTo>
                  <a:pt x="239299" y="136554"/>
                </a:moveTo>
                <a:lnTo>
                  <a:pt x="45262" y="136554"/>
                </a:lnTo>
                <a:moveTo>
                  <a:pt x="236529" y="56729"/>
                </a:moveTo>
                <a:lnTo>
                  <a:pt x="233304" y="56277"/>
                </a:lnTo>
                <a:lnTo>
                  <a:pt x="230062" y="55347"/>
                </a:lnTo>
                <a:lnTo>
                  <a:pt x="226837" y="53964"/>
                </a:lnTo>
                <a:lnTo>
                  <a:pt x="224522" y="51654"/>
                </a:lnTo>
                <a:lnTo>
                  <a:pt x="222207" y="49362"/>
                </a:lnTo>
                <a:lnTo>
                  <a:pt x="220824" y="46122"/>
                </a:lnTo>
                <a:lnTo>
                  <a:pt x="219912" y="42902"/>
                </a:lnTo>
                <a:lnTo>
                  <a:pt x="219439" y="39664"/>
                </a:lnTo>
                <a:lnTo>
                  <a:pt x="219912" y="36444"/>
                </a:lnTo>
                <a:lnTo>
                  <a:pt x="236529" y="22597"/>
                </a:lnTo>
                <a:lnTo>
                  <a:pt x="239774" y="23052"/>
                </a:lnTo>
                <a:lnTo>
                  <a:pt x="253621" y="39664"/>
                </a:lnTo>
                <a:lnTo>
                  <a:pt x="253166" y="42902"/>
                </a:lnTo>
                <a:lnTo>
                  <a:pt x="239774" y="56277"/>
                </a:lnTo>
                <a:lnTo>
                  <a:pt x="236529" y="56729"/>
                </a:lnTo>
                <a:moveTo>
                  <a:pt x="48959" y="0"/>
                </a:moveTo>
                <a:lnTo>
                  <a:pt x="48959" y="38734"/>
                </a:lnTo>
                <a:moveTo>
                  <a:pt x="111807" y="0"/>
                </a:moveTo>
                <a:lnTo>
                  <a:pt x="111807" y="38734"/>
                </a:lnTo>
                <a:moveTo>
                  <a:pt x="174632" y="0"/>
                </a:moveTo>
                <a:lnTo>
                  <a:pt x="174632" y="38734"/>
                </a:lnTo>
                <a:moveTo>
                  <a:pt x="237459" y="0"/>
                </a:moveTo>
                <a:lnTo>
                  <a:pt x="237459" y="38734"/>
                </a:lnTo>
              </a:path>
            </a:pathLst>
          </a:custGeom>
          <a:noFill/>
          <a:ln w="12240">
            <a:solidFill>
              <a:srgbClr val="ff9700"/>
            </a:solidFill>
            <a:round/>
          </a:ln>
        </p:spPr>
        <p:style>
          <a:lnRef idx="0"/>
          <a:fillRef idx="0"/>
          <a:effectRef idx="0"/>
          <a:fontRef idx="minor"/>
        </p:style>
      </p:sp>
      <p:sp>
        <p:nvSpPr>
          <p:cNvPr id="465" name="CustomShape 20"/>
          <p:cNvSpPr/>
          <p:nvPr/>
        </p:nvSpPr>
        <p:spPr>
          <a:xfrm>
            <a:off x="468360" y="209880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66" name="CustomShape 21"/>
          <p:cNvSpPr/>
          <p:nvPr/>
        </p:nvSpPr>
        <p:spPr>
          <a:xfrm>
            <a:off x="7553880" y="4667400"/>
            <a:ext cx="1129320" cy="20736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467" name="CustomShape 22"/>
          <p:cNvSpPr/>
          <p:nvPr/>
        </p:nvSpPr>
        <p:spPr>
          <a:xfrm>
            <a:off x="8904960" y="4695840"/>
            <a:ext cx="151560" cy="18252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2E9006E3-0D74-494F-B607-D285AAB3CCF9}" type="slidenum">
              <a:rPr b="1" lang="en-US" sz="1200" spc="-1" strike="noStrike">
                <a:solidFill>
                  <a:srgbClr val="ffffff"/>
                </a:solidFill>
                <a:latin typeface="Roboto Condensed"/>
                <a:ea typeface="DejaVu Sans"/>
              </a:rPr>
              <a:t>&lt;number&gt;</a:t>
            </a:fld>
            <a:endParaRPr b="0" lang="en-US" sz="1200" spc="-1" strike="noStrike">
              <a:latin typeface="Arial"/>
            </a:endParaRPr>
          </a:p>
        </p:txBody>
      </p:sp>
      <p:sp>
        <p:nvSpPr>
          <p:cNvPr id="468" name="CustomShape 23"/>
          <p:cNvSpPr/>
          <p:nvPr/>
        </p:nvSpPr>
        <p:spPr>
          <a:xfrm>
            <a:off x="479160" y="4950360"/>
            <a:ext cx="1120680" cy="298332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58"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469" name="CustomShape 24"/>
          <p:cNvSpPr/>
          <p:nvPr/>
        </p:nvSpPr>
        <p:spPr>
          <a:xfrm>
            <a:off x="468360" y="235620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70" name="CustomShape 25"/>
          <p:cNvSpPr/>
          <p:nvPr/>
        </p:nvSpPr>
        <p:spPr>
          <a:xfrm>
            <a:off x="468360" y="261324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71" name="CustomShape 26"/>
          <p:cNvSpPr/>
          <p:nvPr/>
        </p:nvSpPr>
        <p:spPr>
          <a:xfrm>
            <a:off x="468360" y="287028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72" name="CustomShape 27"/>
          <p:cNvSpPr/>
          <p:nvPr/>
        </p:nvSpPr>
        <p:spPr>
          <a:xfrm>
            <a:off x="3730680" y="202284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73" name="CustomShape 28"/>
          <p:cNvSpPr/>
          <p:nvPr/>
        </p:nvSpPr>
        <p:spPr>
          <a:xfrm>
            <a:off x="274320" y="1355040"/>
            <a:ext cx="3748320" cy="3490560"/>
          </a:xfrm>
          <a:prstGeom prst="rect">
            <a:avLst/>
          </a:prstGeom>
          <a:noFill/>
          <a:ln>
            <a:noFill/>
          </a:ln>
        </p:spPr>
        <p:style>
          <a:lnRef idx="0"/>
          <a:fillRef idx="0"/>
          <a:effectRef idx="0"/>
          <a:fontRef idx="minor"/>
        </p:style>
        <p:txBody>
          <a:bodyPr lIns="0" rIns="0" tIns="20160" bIns="0"/>
          <a:p>
            <a:pPr marL="12600">
              <a:lnSpc>
                <a:spcPct val="100000"/>
              </a:lnSpc>
            </a:pPr>
            <a:r>
              <a:rPr b="0" lang="en-US" sz="1600" spc="-1" strike="noStrike">
                <a:solidFill>
                  <a:srgbClr val="000000"/>
                </a:solidFill>
                <a:latin typeface="Arial"/>
                <a:ea typeface="Noto Sans CJK SC"/>
              </a:rPr>
              <a:t>Proses menyalin isi database inilah yang dimaksudkan sebagai replikasi database yang telah diatur secara konsisten oleh tools PostgreSQL. Komunikasi data dalam mengelola pelaporan EPSBED antar Prodi dengan PDPT-Universitas, berlangsung secara satu arah dengan fungsi slavelock (penguncian data pada database Slave) yang dimaksudkan untuk menjaga konsistensi dan keamanan data dari Prodi sebagai Server dan PDPT-Universitas sebagai Client.</a:t>
            </a:r>
            <a:endParaRPr b="0" lang="en-US" sz="1600" spc="-1" strike="noStrike">
              <a:latin typeface="Arial"/>
            </a:endParaRPr>
          </a:p>
        </p:txBody>
      </p:sp>
      <p:sp>
        <p:nvSpPr>
          <p:cNvPr id="474" name="CustomShape 29"/>
          <p:cNvSpPr/>
          <p:nvPr/>
        </p:nvSpPr>
        <p:spPr>
          <a:xfrm>
            <a:off x="3730680" y="264168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75" name="CustomShape 30"/>
          <p:cNvSpPr/>
          <p:nvPr/>
        </p:nvSpPr>
        <p:spPr>
          <a:xfrm>
            <a:off x="3730680" y="308016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pic>
        <p:nvPicPr>
          <p:cNvPr id="476" name="" descr=""/>
          <p:cNvPicPr/>
          <p:nvPr/>
        </p:nvPicPr>
        <p:blipFill>
          <a:blip r:embed="rId4"/>
          <a:stretch/>
        </p:blipFill>
        <p:spPr>
          <a:xfrm>
            <a:off x="4114800" y="1463040"/>
            <a:ext cx="4386240" cy="292536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CustomShape 1"/>
          <p:cNvSpPr/>
          <p:nvPr/>
        </p:nvSpPr>
        <p:spPr>
          <a:xfrm>
            <a:off x="6292800" y="127080"/>
            <a:ext cx="777600" cy="257040"/>
          </a:xfrm>
          <a:custGeom>
            <a:avLst/>
            <a:gdLst/>
            <a:ahLst/>
            <a:rect l="l" t="t" r="r" b="b"/>
            <a:pathLst>
              <a:path w="779779" h="259079">
                <a:moveTo>
                  <a:pt x="779448" y="258761"/>
                </a:moveTo>
                <a:lnTo>
                  <a:pt x="0" y="258761"/>
                </a:lnTo>
                <a:lnTo>
                  <a:pt x="54599" y="0"/>
                </a:lnTo>
                <a:lnTo>
                  <a:pt x="779448" y="258761"/>
                </a:lnTo>
                <a:close/>
              </a:path>
            </a:pathLst>
          </a:custGeom>
          <a:solidFill>
            <a:srgbClr val="263148"/>
          </a:solidFill>
          <a:ln>
            <a:noFill/>
          </a:ln>
        </p:spPr>
        <p:style>
          <a:lnRef idx="0"/>
          <a:fillRef idx="0"/>
          <a:effectRef idx="0"/>
          <a:fontRef idx="minor"/>
        </p:style>
      </p:sp>
      <p:sp>
        <p:nvSpPr>
          <p:cNvPr id="478" name="CustomShape 2"/>
          <p:cNvSpPr/>
          <p:nvPr/>
        </p:nvSpPr>
        <p:spPr>
          <a:xfrm>
            <a:off x="6946920" y="4948200"/>
            <a:ext cx="391680" cy="12996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479" name="Group 3"/>
          <p:cNvGrpSpPr/>
          <p:nvPr/>
        </p:nvGrpSpPr>
        <p:grpSpPr>
          <a:xfrm>
            <a:off x="6950160" y="4471920"/>
            <a:ext cx="2192040" cy="669600"/>
            <a:chOff x="6950160" y="4471920"/>
            <a:chExt cx="2192040" cy="669600"/>
          </a:xfrm>
        </p:grpSpPr>
        <p:sp>
          <p:nvSpPr>
            <p:cNvPr id="480" name="CustomShape 4"/>
            <p:cNvSpPr/>
            <p:nvPr/>
          </p:nvSpPr>
          <p:spPr>
            <a:xfrm>
              <a:off x="7107120" y="4471920"/>
              <a:ext cx="2035080" cy="66960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481" name="CustomShape 5"/>
            <p:cNvSpPr/>
            <p:nvPr/>
          </p:nvSpPr>
          <p:spPr>
            <a:xfrm>
              <a:off x="6950160" y="4646520"/>
              <a:ext cx="2191680" cy="30276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482" name="CustomShape 6"/>
          <p:cNvSpPr/>
          <p:nvPr/>
        </p:nvSpPr>
        <p:spPr>
          <a:xfrm>
            <a:off x="8524800" y="193680"/>
            <a:ext cx="513720" cy="702720"/>
          </a:xfrm>
          <a:prstGeom prst="rect">
            <a:avLst/>
          </a:prstGeom>
          <a:blipFill rotWithShape="0">
            <a:blip r:embed="rId1"/>
            <a:stretch>
              <a:fillRect/>
            </a:stretch>
          </a:blipFill>
          <a:ln>
            <a:noFill/>
          </a:ln>
        </p:spPr>
        <p:style>
          <a:lnRef idx="0"/>
          <a:fillRef idx="0"/>
          <a:effectRef idx="0"/>
          <a:fontRef idx="minor"/>
        </p:style>
      </p:sp>
      <p:sp>
        <p:nvSpPr>
          <p:cNvPr id="483" name="CustomShape 7"/>
          <p:cNvSpPr/>
          <p:nvPr/>
        </p:nvSpPr>
        <p:spPr>
          <a:xfrm>
            <a:off x="7226280" y="4637160"/>
            <a:ext cx="297720" cy="297720"/>
          </a:xfrm>
          <a:prstGeom prst="rect">
            <a:avLst/>
          </a:prstGeom>
          <a:blipFill rotWithShape="0">
            <a:blip r:embed="rId2"/>
            <a:stretch>
              <a:fillRect/>
            </a:stretch>
          </a:blipFill>
          <a:ln>
            <a:noFill/>
          </a:ln>
        </p:spPr>
        <p:style>
          <a:lnRef idx="0"/>
          <a:fillRef idx="0"/>
          <a:effectRef idx="0"/>
          <a:fontRef idx="minor"/>
        </p:style>
      </p:sp>
      <p:grpSp>
        <p:nvGrpSpPr>
          <p:cNvPr id="484" name="Group 8"/>
          <p:cNvGrpSpPr/>
          <p:nvPr/>
        </p:nvGrpSpPr>
        <p:grpSpPr>
          <a:xfrm>
            <a:off x="1440" y="4903920"/>
            <a:ext cx="2033280" cy="237960"/>
            <a:chOff x="1440" y="4903920"/>
            <a:chExt cx="2033280" cy="237960"/>
          </a:xfrm>
        </p:grpSpPr>
        <p:sp>
          <p:nvSpPr>
            <p:cNvPr id="485" name="CustomShape 9"/>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486" name="CustomShape 10"/>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487" name="CustomShape 11"/>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sp>
          <p:nvSpPr>
            <p:cNvPr id="488" name="CustomShape 12"/>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489" name="CustomShape 13"/>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490" name="CustomShape 14"/>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491" name="CustomShape 15"/>
          <p:cNvSpPr/>
          <p:nvPr/>
        </p:nvSpPr>
        <p:spPr>
          <a:xfrm>
            <a:off x="887400" y="600120"/>
            <a:ext cx="5146200" cy="55044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2000" spc="-1" strike="noStrike">
                <a:solidFill>
                  <a:srgbClr val="ffffff"/>
                </a:solidFill>
                <a:latin typeface="Roboto Condensed"/>
                <a:ea typeface="DejaVu Sans"/>
              </a:rPr>
              <a:t>Pembahasan Singkat</a:t>
            </a:r>
            <a:endParaRPr b="0" lang="en-US" sz="2000" spc="-1" strike="noStrike">
              <a:latin typeface="Arial"/>
            </a:endParaRPr>
          </a:p>
        </p:txBody>
      </p:sp>
      <p:sp>
        <p:nvSpPr>
          <p:cNvPr id="492" name="CustomShape 16"/>
          <p:cNvSpPr/>
          <p:nvPr/>
        </p:nvSpPr>
        <p:spPr>
          <a:xfrm>
            <a:off x="293760" y="574560"/>
            <a:ext cx="307800" cy="401040"/>
          </a:xfrm>
          <a:custGeom>
            <a:avLst/>
            <a:gdLst/>
            <a:ahLst/>
            <a:rect l="l" t="t" r="r" b="b"/>
            <a:pathLst>
              <a:path w="309880" h="403225">
                <a:moveTo>
                  <a:pt x="24944" y="384754"/>
                </a:moveTo>
                <a:lnTo>
                  <a:pt x="25399" y="387519"/>
                </a:lnTo>
                <a:lnTo>
                  <a:pt x="25857" y="390739"/>
                </a:lnTo>
                <a:lnTo>
                  <a:pt x="39267" y="403204"/>
                </a:lnTo>
                <a:lnTo>
                  <a:pt x="42492" y="403204"/>
                </a:lnTo>
                <a:lnTo>
                  <a:pt x="299376" y="403204"/>
                </a:lnTo>
                <a:lnTo>
                  <a:pt x="300759" y="403204"/>
                </a:lnTo>
                <a:lnTo>
                  <a:pt x="302144" y="402731"/>
                </a:lnTo>
                <a:lnTo>
                  <a:pt x="309524" y="382899"/>
                </a:lnTo>
                <a:lnTo>
                  <a:pt x="309524" y="61807"/>
                </a:lnTo>
                <a:lnTo>
                  <a:pt x="309524" y="59042"/>
                </a:lnTo>
                <a:lnTo>
                  <a:pt x="304459" y="53037"/>
                </a:lnTo>
                <a:lnTo>
                  <a:pt x="299376" y="52582"/>
                </a:lnTo>
                <a:moveTo>
                  <a:pt x="271641" y="19357"/>
                </a:moveTo>
                <a:lnTo>
                  <a:pt x="14777" y="19357"/>
                </a:lnTo>
                <a:lnTo>
                  <a:pt x="12007" y="19832"/>
                </a:lnTo>
                <a:lnTo>
                  <a:pt x="9239" y="20759"/>
                </a:lnTo>
                <a:lnTo>
                  <a:pt x="6469" y="21669"/>
                </a:lnTo>
                <a:lnTo>
                  <a:pt x="4154" y="23524"/>
                </a:lnTo>
                <a:lnTo>
                  <a:pt x="2297" y="25817"/>
                </a:lnTo>
                <a:lnTo>
                  <a:pt x="1384" y="28602"/>
                </a:lnTo>
                <a:lnTo>
                  <a:pt x="454" y="31367"/>
                </a:lnTo>
                <a:lnTo>
                  <a:pt x="0" y="34132"/>
                </a:lnTo>
                <a:lnTo>
                  <a:pt x="0" y="355224"/>
                </a:lnTo>
                <a:lnTo>
                  <a:pt x="454" y="357989"/>
                </a:lnTo>
                <a:lnTo>
                  <a:pt x="1384" y="360754"/>
                </a:lnTo>
                <a:lnTo>
                  <a:pt x="2297" y="363519"/>
                </a:lnTo>
                <a:lnTo>
                  <a:pt x="4154" y="365831"/>
                </a:lnTo>
                <a:lnTo>
                  <a:pt x="6469" y="367669"/>
                </a:lnTo>
                <a:lnTo>
                  <a:pt x="9239" y="368596"/>
                </a:lnTo>
                <a:lnTo>
                  <a:pt x="12007" y="369524"/>
                </a:lnTo>
                <a:lnTo>
                  <a:pt x="14777" y="369979"/>
                </a:lnTo>
                <a:lnTo>
                  <a:pt x="271641" y="369979"/>
                </a:lnTo>
                <a:lnTo>
                  <a:pt x="286439" y="355224"/>
                </a:lnTo>
                <a:lnTo>
                  <a:pt x="286439" y="34132"/>
                </a:lnTo>
                <a:lnTo>
                  <a:pt x="277199" y="20759"/>
                </a:lnTo>
                <a:lnTo>
                  <a:pt x="274411" y="19832"/>
                </a:lnTo>
                <a:lnTo>
                  <a:pt x="271641" y="19357"/>
                </a:lnTo>
                <a:moveTo>
                  <a:pt x="173704" y="22597"/>
                </a:moveTo>
                <a:lnTo>
                  <a:pt x="176947" y="23052"/>
                </a:lnTo>
                <a:lnTo>
                  <a:pt x="180172" y="23979"/>
                </a:lnTo>
                <a:lnTo>
                  <a:pt x="183417" y="25362"/>
                </a:lnTo>
                <a:lnTo>
                  <a:pt x="185712" y="27672"/>
                </a:lnTo>
                <a:lnTo>
                  <a:pt x="188024" y="29984"/>
                </a:lnTo>
                <a:lnTo>
                  <a:pt x="189409" y="33204"/>
                </a:lnTo>
                <a:lnTo>
                  <a:pt x="190339" y="36444"/>
                </a:lnTo>
                <a:lnTo>
                  <a:pt x="190794" y="39664"/>
                </a:lnTo>
                <a:lnTo>
                  <a:pt x="190339" y="42902"/>
                </a:lnTo>
                <a:lnTo>
                  <a:pt x="189409" y="46122"/>
                </a:lnTo>
                <a:lnTo>
                  <a:pt x="188024" y="49362"/>
                </a:lnTo>
                <a:lnTo>
                  <a:pt x="185712" y="51654"/>
                </a:lnTo>
                <a:lnTo>
                  <a:pt x="183417" y="53964"/>
                </a:lnTo>
                <a:lnTo>
                  <a:pt x="180172" y="55347"/>
                </a:lnTo>
                <a:lnTo>
                  <a:pt x="176947" y="56277"/>
                </a:lnTo>
                <a:lnTo>
                  <a:pt x="173704" y="56729"/>
                </a:lnTo>
                <a:lnTo>
                  <a:pt x="170479" y="56277"/>
                </a:lnTo>
                <a:lnTo>
                  <a:pt x="167234" y="55347"/>
                </a:lnTo>
                <a:lnTo>
                  <a:pt x="164009" y="53964"/>
                </a:lnTo>
                <a:lnTo>
                  <a:pt x="161697" y="51654"/>
                </a:lnTo>
                <a:lnTo>
                  <a:pt x="159382" y="49362"/>
                </a:lnTo>
                <a:lnTo>
                  <a:pt x="157997" y="46122"/>
                </a:lnTo>
                <a:lnTo>
                  <a:pt x="157067" y="42902"/>
                </a:lnTo>
                <a:lnTo>
                  <a:pt x="156612" y="39664"/>
                </a:lnTo>
                <a:lnTo>
                  <a:pt x="157067" y="36444"/>
                </a:lnTo>
                <a:lnTo>
                  <a:pt x="170479" y="23052"/>
                </a:lnTo>
                <a:lnTo>
                  <a:pt x="173704" y="22597"/>
                </a:lnTo>
                <a:moveTo>
                  <a:pt x="110877" y="22597"/>
                </a:moveTo>
                <a:lnTo>
                  <a:pt x="114102" y="23052"/>
                </a:lnTo>
                <a:lnTo>
                  <a:pt x="117344" y="23979"/>
                </a:lnTo>
                <a:lnTo>
                  <a:pt x="127967" y="39664"/>
                </a:lnTo>
                <a:lnTo>
                  <a:pt x="127512" y="42902"/>
                </a:lnTo>
                <a:lnTo>
                  <a:pt x="126584" y="46122"/>
                </a:lnTo>
                <a:lnTo>
                  <a:pt x="125199" y="49362"/>
                </a:lnTo>
                <a:lnTo>
                  <a:pt x="122884" y="51654"/>
                </a:lnTo>
                <a:lnTo>
                  <a:pt x="120569" y="53964"/>
                </a:lnTo>
                <a:lnTo>
                  <a:pt x="117344" y="55347"/>
                </a:lnTo>
                <a:lnTo>
                  <a:pt x="114102" y="56277"/>
                </a:lnTo>
                <a:lnTo>
                  <a:pt x="110877" y="56729"/>
                </a:lnTo>
                <a:lnTo>
                  <a:pt x="107632" y="56277"/>
                </a:lnTo>
                <a:lnTo>
                  <a:pt x="104407" y="55347"/>
                </a:lnTo>
                <a:lnTo>
                  <a:pt x="101164" y="53964"/>
                </a:lnTo>
                <a:lnTo>
                  <a:pt x="98869" y="51654"/>
                </a:lnTo>
                <a:lnTo>
                  <a:pt x="96554" y="49362"/>
                </a:lnTo>
                <a:lnTo>
                  <a:pt x="95169" y="46122"/>
                </a:lnTo>
                <a:lnTo>
                  <a:pt x="94239" y="42902"/>
                </a:lnTo>
                <a:lnTo>
                  <a:pt x="93784" y="39664"/>
                </a:lnTo>
                <a:lnTo>
                  <a:pt x="94239" y="36444"/>
                </a:lnTo>
                <a:lnTo>
                  <a:pt x="95169" y="33204"/>
                </a:lnTo>
                <a:lnTo>
                  <a:pt x="96554" y="29984"/>
                </a:lnTo>
                <a:lnTo>
                  <a:pt x="98869" y="27672"/>
                </a:lnTo>
                <a:lnTo>
                  <a:pt x="101164" y="25362"/>
                </a:lnTo>
                <a:lnTo>
                  <a:pt x="104407" y="23979"/>
                </a:lnTo>
                <a:lnTo>
                  <a:pt x="107632" y="23052"/>
                </a:lnTo>
                <a:lnTo>
                  <a:pt x="110877" y="22597"/>
                </a:lnTo>
                <a:moveTo>
                  <a:pt x="30939" y="39664"/>
                </a:moveTo>
                <a:lnTo>
                  <a:pt x="31414" y="36444"/>
                </a:lnTo>
                <a:lnTo>
                  <a:pt x="32324" y="33204"/>
                </a:lnTo>
                <a:lnTo>
                  <a:pt x="48049" y="22597"/>
                </a:lnTo>
                <a:lnTo>
                  <a:pt x="51274" y="23052"/>
                </a:lnTo>
                <a:lnTo>
                  <a:pt x="65142" y="39664"/>
                </a:lnTo>
                <a:lnTo>
                  <a:pt x="64667" y="42902"/>
                </a:lnTo>
                <a:lnTo>
                  <a:pt x="63757" y="46122"/>
                </a:lnTo>
                <a:lnTo>
                  <a:pt x="62372" y="49362"/>
                </a:lnTo>
                <a:lnTo>
                  <a:pt x="60057" y="51654"/>
                </a:lnTo>
                <a:lnTo>
                  <a:pt x="57744" y="53964"/>
                </a:lnTo>
                <a:lnTo>
                  <a:pt x="54519" y="55347"/>
                </a:lnTo>
                <a:lnTo>
                  <a:pt x="51274" y="56277"/>
                </a:lnTo>
                <a:lnTo>
                  <a:pt x="48049" y="56729"/>
                </a:lnTo>
                <a:lnTo>
                  <a:pt x="44807" y="56277"/>
                </a:lnTo>
                <a:lnTo>
                  <a:pt x="41582" y="55347"/>
                </a:lnTo>
                <a:lnTo>
                  <a:pt x="38337" y="53964"/>
                </a:lnTo>
                <a:lnTo>
                  <a:pt x="36024" y="51654"/>
                </a:lnTo>
                <a:lnTo>
                  <a:pt x="33727" y="49362"/>
                </a:lnTo>
                <a:lnTo>
                  <a:pt x="32324" y="46122"/>
                </a:lnTo>
                <a:lnTo>
                  <a:pt x="31414" y="42902"/>
                </a:lnTo>
                <a:lnTo>
                  <a:pt x="30939" y="39664"/>
                </a:lnTo>
                <a:moveTo>
                  <a:pt x="146899" y="262026"/>
                </a:moveTo>
                <a:lnTo>
                  <a:pt x="45262" y="262026"/>
                </a:lnTo>
                <a:moveTo>
                  <a:pt x="239299" y="220052"/>
                </a:moveTo>
                <a:lnTo>
                  <a:pt x="45262" y="220052"/>
                </a:lnTo>
                <a:moveTo>
                  <a:pt x="239299" y="178529"/>
                </a:moveTo>
                <a:lnTo>
                  <a:pt x="45262" y="178529"/>
                </a:lnTo>
                <a:moveTo>
                  <a:pt x="239299" y="136554"/>
                </a:moveTo>
                <a:lnTo>
                  <a:pt x="45262" y="136554"/>
                </a:lnTo>
                <a:moveTo>
                  <a:pt x="236529" y="56729"/>
                </a:moveTo>
                <a:lnTo>
                  <a:pt x="233304" y="56277"/>
                </a:lnTo>
                <a:lnTo>
                  <a:pt x="230062" y="55347"/>
                </a:lnTo>
                <a:lnTo>
                  <a:pt x="226837" y="53964"/>
                </a:lnTo>
                <a:lnTo>
                  <a:pt x="224522" y="51654"/>
                </a:lnTo>
                <a:lnTo>
                  <a:pt x="222207" y="49362"/>
                </a:lnTo>
                <a:lnTo>
                  <a:pt x="220824" y="46122"/>
                </a:lnTo>
                <a:lnTo>
                  <a:pt x="219912" y="42902"/>
                </a:lnTo>
                <a:lnTo>
                  <a:pt x="219439" y="39664"/>
                </a:lnTo>
                <a:lnTo>
                  <a:pt x="219912" y="36444"/>
                </a:lnTo>
                <a:lnTo>
                  <a:pt x="236529" y="22597"/>
                </a:lnTo>
                <a:lnTo>
                  <a:pt x="239774" y="23052"/>
                </a:lnTo>
                <a:lnTo>
                  <a:pt x="253621" y="39664"/>
                </a:lnTo>
                <a:lnTo>
                  <a:pt x="253166" y="42902"/>
                </a:lnTo>
                <a:lnTo>
                  <a:pt x="239774" y="56277"/>
                </a:lnTo>
                <a:lnTo>
                  <a:pt x="236529" y="56729"/>
                </a:lnTo>
                <a:moveTo>
                  <a:pt x="48959" y="0"/>
                </a:moveTo>
                <a:lnTo>
                  <a:pt x="48959" y="38734"/>
                </a:lnTo>
                <a:moveTo>
                  <a:pt x="111807" y="0"/>
                </a:moveTo>
                <a:lnTo>
                  <a:pt x="111807" y="38734"/>
                </a:lnTo>
                <a:moveTo>
                  <a:pt x="174632" y="0"/>
                </a:moveTo>
                <a:lnTo>
                  <a:pt x="174632" y="38734"/>
                </a:lnTo>
                <a:moveTo>
                  <a:pt x="237459" y="0"/>
                </a:moveTo>
                <a:lnTo>
                  <a:pt x="237459" y="38734"/>
                </a:lnTo>
              </a:path>
            </a:pathLst>
          </a:custGeom>
          <a:noFill/>
          <a:ln w="12240">
            <a:solidFill>
              <a:srgbClr val="ff9700"/>
            </a:solidFill>
            <a:round/>
          </a:ln>
        </p:spPr>
        <p:style>
          <a:lnRef idx="0"/>
          <a:fillRef idx="0"/>
          <a:effectRef idx="0"/>
          <a:fontRef idx="minor"/>
        </p:style>
      </p:sp>
      <p:sp>
        <p:nvSpPr>
          <p:cNvPr id="493" name="CustomShape 17"/>
          <p:cNvSpPr/>
          <p:nvPr/>
        </p:nvSpPr>
        <p:spPr>
          <a:xfrm>
            <a:off x="468360" y="209880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94" name="CustomShape 18"/>
          <p:cNvSpPr/>
          <p:nvPr/>
        </p:nvSpPr>
        <p:spPr>
          <a:xfrm>
            <a:off x="7553880" y="4667400"/>
            <a:ext cx="1129320" cy="20736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495" name="CustomShape 19"/>
          <p:cNvSpPr/>
          <p:nvPr/>
        </p:nvSpPr>
        <p:spPr>
          <a:xfrm>
            <a:off x="8904960" y="4695840"/>
            <a:ext cx="151560" cy="18252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EF915320-84AC-4248-87C4-D377C9879BB8}" type="slidenum">
              <a:rPr b="1" lang="en-US" sz="1200" spc="-1" strike="noStrike">
                <a:solidFill>
                  <a:srgbClr val="ffffff"/>
                </a:solidFill>
                <a:latin typeface="Roboto Condensed"/>
                <a:ea typeface="DejaVu Sans"/>
              </a:rPr>
              <a:t>&lt;number&gt;</a:t>
            </a:fld>
            <a:endParaRPr b="0" lang="en-US" sz="1200" spc="-1" strike="noStrike">
              <a:latin typeface="Arial"/>
            </a:endParaRPr>
          </a:p>
        </p:txBody>
      </p:sp>
      <p:sp>
        <p:nvSpPr>
          <p:cNvPr id="496" name="CustomShape 20"/>
          <p:cNvSpPr/>
          <p:nvPr/>
        </p:nvSpPr>
        <p:spPr>
          <a:xfrm>
            <a:off x="479160" y="4950360"/>
            <a:ext cx="1120680" cy="298332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58"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497" name="CustomShape 21"/>
          <p:cNvSpPr/>
          <p:nvPr/>
        </p:nvSpPr>
        <p:spPr>
          <a:xfrm>
            <a:off x="468360" y="235620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98" name="CustomShape 22"/>
          <p:cNvSpPr/>
          <p:nvPr/>
        </p:nvSpPr>
        <p:spPr>
          <a:xfrm>
            <a:off x="468360" y="261324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499" name="CustomShape 23"/>
          <p:cNvSpPr/>
          <p:nvPr/>
        </p:nvSpPr>
        <p:spPr>
          <a:xfrm>
            <a:off x="468360" y="287028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00" name="CustomShape 24"/>
          <p:cNvSpPr/>
          <p:nvPr/>
        </p:nvSpPr>
        <p:spPr>
          <a:xfrm>
            <a:off x="3730680" y="202284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01" name="CustomShape 25"/>
          <p:cNvSpPr/>
          <p:nvPr/>
        </p:nvSpPr>
        <p:spPr>
          <a:xfrm>
            <a:off x="274320" y="1355040"/>
            <a:ext cx="8320320" cy="3490560"/>
          </a:xfrm>
          <a:prstGeom prst="rect">
            <a:avLst/>
          </a:prstGeom>
          <a:noFill/>
          <a:ln>
            <a:noFill/>
          </a:ln>
        </p:spPr>
        <p:style>
          <a:lnRef idx="0"/>
          <a:fillRef idx="0"/>
          <a:effectRef idx="0"/>
          <a:fontRef idx="minor"/>
        </p:style>
        <p:txBody>
          <a:bodyPr lIns="0" rIns="0" tIns="20160" bIns="0"/>
          <a:p>
            <a:pPr marL="12600">
              <a:lnSpc>
                <a:spcPct val="100000"/>
              </a:lnSpc>
            </a:pPr>
            <a:r>
              <a:rPr b="0" lang="en-US" sz="1200" spc="-1" strike="noStrike">
                <a:solidFill>
                  <a:srgbClr val="000000"/>
                </a:solidFill>
                <a:latin typeface="Arial"/>
                <a:ea typeface="Noto Sans CJK SC"/>
              </a:rPr>
              <a:t>Setelah proses replikasi basisdata (database) seperti yang ditunjukkan Gambar 3</a:t>
            </a:r>
            <a:endParaRPr b="0" lang="en-US" sz="1200" spc="-1" strike="noStrike">
              <a:latin typeface="Arial"/>
            </a:endParaRPr>
          </a:p>
          <a:p>
            <a:pPr marL="12600">
              <a:lnSpc>
                <a:spcPct val="100000"/>
              </a:lnSpc>
            </a:pPr>
            <a:r>
              <a:rPr b="0" lang="en-US" sz="1200" spc="-1" strike="noStrike">
                <a:solidFill>
                  <a:srgbClr val="000000"/>
                </a:solidFill>
                <a:latin typeface="Arial"/>
                <a:ea typeface="Noto Sans CJK SC"/>
              </a:rPr>
              <a:t>berlangsung, maka komputer Prodi sebagai Server dapat secara efektif melaksanakan verifikasi data pelaporan EPSBED sehingga PDPT-Universitas sebagai Client dapat pula secara konsisten dan otomatis menerima setiap pelaporan EPSBED tersebut tanpa perlu terkendala oleh waktu. Permasalahan yang dihadapi saat ini untuk pelaporan data EPSBED Prodi ke PDPT-Universitas sebagai pokok pembahasan yang perlu diselesaikan. Salah satu contoh kasus pada pengelolaan EPSBED terkait dengan data dosen yang terkadang berubah-ubah ataupun kelengkapan dokumen yang terhambat karena suatu hal sesuai kondisi masing-masing dosen yang bersangkutan.</a:t>
            </a:r>
            <a:endParaRPr b="0" lang="en-US" sz="1200" spc="-1" strike="noStrike">
              <a:latin typeface="Arial"/>
            </a:endParaRPr>
          </a:p>
          <a:p>
            <a:pPr marL="12600">
              <a:lnSpc>
                <a:spcPct val="100000"/>
              </a:lnSpc>
            </a:pPr>
            <a:endParaRPr b="0" lang="en-US" sz="1200" spc="-1" strike="noStrike">
              <a:latin typeface="Arial"/>
            </a:endParaRPr>
          </a:p>
          <a:p>
            <a:pPr marL="12600">
              <a:lnSpc>
                <a:spcPct val="100000"/>
              </a:lnSpc>
            </a:pPr>
            <a:r>
              <a:rPr b="0" lang="en-US" sz="1200" spc="-1" strike="noStrike">
                <a:solidFill>
                  <a:srgbClr val="000000"/>
                </a:solidFill>
                <a:latin typeface="Arial"/>
                <a:ea typeface="Noto Sans CJK SC"/>
              </a:rPr>
              <a:t>Kasus tersebut tidak jarang menjadi permasalahan yang mengakibatkan tertundanya pelaporan</a:t>
            </a:r>
            <a:endParaRPr b="0" lang="en-US" sz="1200" spc="-1" strike="noStrike">
              <a:latin typeface="Arial"/>
            </a:endParaRPr>
          </a:p>
          <a:p>
            <a:pPr marL="12600">
              <a:lnSpc>
                <a:spcPct val="100000"/>
              </a:lnSpc>
            </a:pPr>
            <a:r>
              <a:rPr b="0" lang="en-US" sz="1200" spc="-1" strike="noStrike">
                <a:solidFill>
                  <a:srgbClr val="000000"/>
                </a:solidFill>
                <a:latin typeface="Arial"/>
                <a:ea typeface="Noto Sans CJK SC"/>
              </a:rPr>
              <a:t>EPSBED sesuai target yang diharapkan oleh PDPT-Universitas yang diteruskan ke PDPT-DIKTI,</a:t>
            </a:r>
            <a:endParaRPr b="0" lang="en-US" sz="1200" spc="-1" strike="noStrike">
              <a:latin typeface="Arial"/>
            </a:endParaRPr>
          </a:p>
          <a:p>
            <a:pPr marL="12600">
              <a:lnSpc>
                <a:spcPct val="100000"/>
              </a:lnSpc>
            </a:pPr>
            <a:r>
              <a:rPr b="0" lang="en-US" sz="1200" spc="-1" strike="noStrike">
                <a:solidFill>
                  <a:srgbClr val="000000"/>
                </a:solidFill>
                <a:latin typeface="Arial"/>
                <a:ea typeface="Noto Sans CJK SC"/>
              </a:rPr>
              <a:t>sehingga dampak terburuk dari pelaporan yang tidak maksimal akan mempengaruhi penilaian</a:t>
            </a:r>
            <a:endParaRPr b="0" lang="en-US" sz="1200" spc="-1" strike="noStrike">
              <a:latin typeface="Arial"/>
            </a:endParaRPr>
          </a:p>
          <a:p>
            <a:pPr marL="12600">
              <a:lnSpc>
                <a:spcPct val="100000"/>
              </a:lnSpc>
            </a:pPr>
            <a:r>
              <a:rPr b="0" lang="en-US" sz="1200" spc="-1" strike="noStrike">
                <a:solidFill>
                  <a:srgbClr val="000000"/>
                </a:solidFill>
                <a:latin typeface="Arial"/>
                <a:ea typeface="Noto Sans CJK SC"/>
              </a:rPr>
              <a:t>terhadap dosen yang bersangkutan serta penilaian terhadap kinerja Prodi.</a:t>
            </a:r>
            <a:endParaRPr b="0" lang="en-US" sz="1200" spc="-1" strike="noStrike">
              <a:latin typeface="Arial"/>
            </a:endParaRPr>
          </a:p>
          <a:p>
            <a:pPr marL="12600">
              <a:lnSpc>
                <a:spcPct val="100000"/>
              </a:lnSpc>
            </a:pPr>
            <a:r>
              <a:rPr b="0" lang="en-US" sz="1200" spc="-1" strike="noStrike">
                <a:solidFill>
                  <a:srgbClr val="000000"/>
                </a:solidFill>
                <a:latin typeface="Arial"/>
                <a:ea typeface="Noto Sans CJK SC"/>
              </a:rPr>
              <a:t>Terdapat beberapa pelaporan data dosen yang ditemukan tidak sesuai, contoh sederhana</a:t>
            </a:r>
            <a:endParaRPr b="0" lang="en-US" sz="1200" spc="-1" strike="noStrike">
              <a:latin typeface="Arial"/>
            </a:endParaRPr>
          </a:p>
          <a:p>
            <a:pPr marL="12600">
              <a:lnSpc>
                <a:spcPct val="100000"/>
              </a:lnSpc>
            </a:pPr>
            <a:r>
              <a:rPr b="0" lang="en-US" sz="1200" spc="-1" strike="noStrike">
                <a:solidFill>
                  <a:srgbClr val="000000"/>
                </a:solidFill>
                <a:latin typeface="Arial"/>
                <a:ea typeface="Noto Sans CJK SC"/>
              </a:rPr>
              <a:t>pada data kepangkatan dosen yang sering tidak ter-update secara teratur.</a:t>
            </a:r>
            <a:endParaRPr b="0" lang="en-US" sz="1200" spc="-1" strike="noStrike">
              <a:latin typeface="Arial"/>
            </a:endParaRPr>
          </a:p>
          <a:p>
            <a:pPr marL="12600">
              <a:lnSpc>
                <a:spcPct val="100000"/>
              </a:lnSpc>
            </a:pPr>
            <a:r>
              <a:rPr b="0" lang="en-US" sz="1200" spc="-1" strike="noStrike">
                <a:solidFill>
                  <a:srgbClr val="000000"/>
                </a:solidFill>
                <a:latin typeface="Arial"/>
                <a:ea typeface="Noto Sans CJK SC"/>
              </a:rPr>
              <a:t>Dengan implementasi untuk replikasi database dengan teknologi ip-streaming menggunakan</a:t>
            </a:r>
            <a:endParaRPr b="0" lang="en-US" sz="1200" spc="-1" strike="noStrike">
              <a:latin typeface="Arial"/>
            </a:endParaRPr>
          </a:p>
          <a:p>
            <a:pPr marL="12600">
              <a:lnSpc>
                <a:spcPct val="100000"/>
              </a:lnSpc>
            </a:pPr>
            <a:r>
              <a:rPr b="0" lang="en-US" sz="1200" spc="-1" strike="noStrike">
                <a:solidFill>
                  <a:srgbClr val="000000"/>
                </a:solidFill>
                <a:latin typeface="Arial"/>
                <a:ea typeface="Noto Sans CJK SC"/>
              </a:rPr>
              <a:t>sample modul master untuk data Dosen akan membantu Prodi memaksimalkan proses pelaporan</a:t>
            </a:r>
            <a:endParaRPr b="0" lang="en-US" sz="1200" spc="-1" strike="noStrike">
              <a:latin typeface="Arial"/>
            </a:endParaRPr>
          </a:p>
          <a:p>
            <a:pPr marL="12600">
              <a:lnSpc>
                <a:spcPct val="100000"/>
              </a:lnSpc>
            </a:pPr>
            <a:r>
              <a:rPr b="0" lang="en-US" sz="1200" spc="-1" strike="noStrike">
                <a:solidFill>
                  <a:srgbClr val="000000"/>
                </a:solidFill>
                <a:latin typeface="Arial"/>
                <a:ea typeface="Noto Sans CJK SC"/>
              </a:rPr>
              <a:t>EPSBED secara real-time. Seperti antarmuka pada Gambar 4 yang menunjukkan proses entry modul</a:t>
            </a:r>
            <a:endParaRPr b="0" lang="en-US" sz="1200" spc="-1" strike="noStrike">
              <a:latin typeface="Arial"/>
            </a:endParaRPr>
          </a:p>
          <a:p>
            <a:pPr marL="12600">
              <a:lnSpc>
                <a:spcPct val="100000"/>
              </a:lnSpc>
            </a:pPr>
            <a:r>
              <a:rPr b="0" lang="en-US" sz="1200" spc="-1" strike="noStrike">
                <a:solidFill>
                  <a:srgbClr val="000000"/>
                </a:solidFill>
                <a:latin typeface="Arial"/>
                <a:ea typeface="Noto Sans CJK SC"/>
              </a:rPr>
              <a:t>Data dosen untuk artibut “pangkat”, dimana record pangkat C akan menjadi pangkat B.</a:t>
            </a:r>
            <a:endParaRPr b="0" lang="en-US" sz="1200" spc="-1" strike="noStrike">
              <a:latin typeface="Arial"/>
            </a:endParaRPr>
          </a:p>
        </p:txBody>
      </p:sp>
      <p:sp>
        <p:nvSpPr>
          <p:cNvPr id="502" name="CustomShape 26"/>
          <p:cNvSpPr/>
          <p:nvPr/>
        </p:nvSpPr>
        <p:spPr>
          <a:xfrm>
            <a:off x="3730680" y="264168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03" name="CustomShape 27"/>
          <p:cNvSpPr/>
          <p:nvPr/>
        </p:nvSpPr>
        <p:spPr>
          <a:xfrm>
            <a:off x="3730680" y="308016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CustomShape 1"/>
          <p:cNvSpPr/>
          <p:nvPr/>
        </p:nvSpPr>
        <p:spPr>
          <a:xfrm>
            <a:off x="6292800" y="127080"/>
            <a:ext cx="777600" cy="257040"/>
          </a:xfrm>
          <a:custGeom>
            <a:avLst/>
            <a:gdLst/>
            <a:ahLst/>
            <a:rect l="l" t="t" r="r" b="b"/>
            <a:pathLst>
              <a:path w="779779" h="259079">
                <a:moveTo>
                  <a:pt x="779448" y="258761"/>
                </a:moveTo>
                <a:lnTo>
                  <a:pt x="0" y="258761"/>
                </a:lnTo>
                <a:lnTo>
                  <a:pt x="54599" y="0"/>
                </a:lnTo>
                <a:lnTo>
                  <a:pt x="779448" y="258761"/>
                </a:lnTo>
                <a:close/>
              </a:path>
            </a:pathLst>
          </a:custGeom>
          <a:solidFill>
            <a:srgbClr val="263148"/>
          </a:solidFill>
          <a:ln>
            <a:noFill/>
          </a:ln>
        </p:spPr>
        <p:style>
          <a:lnRef idx="0"/>
          <a:fillRef idx="0"/>
          <a:effectRef idx="0"/>
          <a:fontRef idx="minor"/>
        </p:style>
      </p:sp>
      <p:sp>
        <p:nvSpPr>
          <p:cNvPr id="505" name="CustomShape 2"/>
          <p:cNvSpPr/>
          <p:nvPr/>
        </p:nvSpPr>
        <p:spPr>
          <a:xfrm>
            <a:off x="6946920" y="4948200"/>
            <a:ext cx="391680" cy="12996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506" name="Group 3"/>
          <p:cNvGrpSpPr/>
          <p:nvPr/>
        </p:nvGrpSpPr>
        <p:grpSpPr>
          <a:xfrm>
            <a:off x="6950160" y="4471920"/>
            <a:ext cx="2192040" cy="669600"/>
            <a:chOff x="6950160" y="4471920"/>
            <a:chExt cx="2192040" cy="669600"/>
          </a:xfrm>
        </p:grpSpPr>
        <p:sp>
          <p:nvSpPr>
            <p:cNvPr id="507" name="CustomShape 4"/>
            <p:cNvSpPr/>
            <p:nvPr/>
          </p:nvSpPr>
          <p:spPr>
            <a:xfrm>
              <a:off x="7107120" y="4471920"/>
              <a:ext cx="2035080" cy="66960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508" name="CustomShape 5"/>
            <p:cNvSpPr/>
            <p:nvPr/>
          </p:nvSpPr>
          <p:spPr>
            <a:xfrm>
              <a:off x="6950160" y="4646520"/>
              <a:ext cx="2191680" cy="30276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509" name="CustomShape 6"/>
          <p:cNvSpPr/>
          <p:nvPr/>
        </p:nvSpPr>
        <p:spPr>
          <a:xfrm>
            <a:off x="8524800" y="193680"/>
            <a:ext cx="513720" cy="702720"/>
          </a:xfrm>
          <a:prstGeom prst="rect">
            <a:avLst/>
          </a:prstGeom>
          <a:blipFill rotWithShape="0">
            <a:blip r:embed="rId1"/>
            <a:stretch>
              <a:fillRect/>
            </a:stretch>
          </a:blipFill>
          <a:ln>
            <a:noFill/>
          </a:ln>
        </p:spPr>
        <p:style>
          <a:lnRef idx="0"/>
          <a:fillRef idx="0"/>
          <a:effectRef idx="0"/>
          <a:fontRef idx="minor"/>
        </p:style>
      </p:sp>
      <p:sp>
        <p:nvSpPr>
          <p:cNvPr id="510" name="CustomShape 7"/>
          <p:cNvSpPr/>
          <p:nvPr/>
        </p:nvSpPr>
        <p:spPr>
          <a:xfrm>
            <a:off x="7226280" y="4637160"/>
            <a:ext cx="297720" cy="297720"/>
          </a:xfrm>
          <a:prstGeom prst="rect">
            <a:avLst/>
          </a:prstGeom>
          <a:blipFill rotWithShape="0">
            <a:blip r:embed="rId2"/>
            <a:stretch>
              <a:fillRect/>
            </a:stretch>
          </a:blipFill>
          <a:ln>
            <a:noFill/>
          </a:ln>
        </p:spPr>
        <p:style>
          <a:lnRef idx="0"/>
          <a:fillRef idx="0"/>
          <a:effectRef idx="0"/>
          <a:fontRef idx="minor"/>
        </p:style>
      </p:sp>
      <p:grpSp>
        <p:nvGrpSpPr>
          <p:cNvPr id="511" name="Group 8"/>
          <p:cNvGrpSpPr/>
          <p:nvPr/>
        </p:nvGrpSpPr>
        <p:grpSpPr>
          <a:xfrm>
            <a:off x="1440" y="4903920"/>
            <a:ext cx="2033280" cy="237960"/>
            <a:chOff x="1440" y="4903920"/>
            <a:chExt cx="2033280" cy="237960"/>
          </a:xfrm>
        </p:grpSpPr>
        <p:sp>
          <p:nvSpPr>
            <p:cNvPr id="512" name="CustomShape 9"/>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513" name="CustomShape 10"/>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514" name="CustomShape 11"/>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sp>
          <p:nvSpPr>
            <p:cNvPr id="515" name="CustomShape 12"/>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516" name="CustomShape 13"/>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517" name="CustomShape 14"/>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518" name="CustomShape 15"/>
          <p:cNvSpPr/>
          <p:nvPr/>
        </p:nvSpPr>
        <p:spPr>
          <a:xfrm>
            <a:off x="887400" y="600120"/>
            <a:ext cx="5146200" cy="55044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2000" spc="-1" strike="noStrike">
                <a:solidFill>
                  <a:srgbClr val="ffffff"/>
                </a:solidFill>
                <a:latin typeface="Roboto Condensed"/>
                <a:ea typeface="DejaVu Sans"/>
              </a:rPr>
              <a:t>Pembahasan Singkat</a:t>
            </a:r>
            <a:endParaRPr b="0" lang="en-US" sz="2000" spc="-1" strike="noStrike">
              <a:latin typeface="Arial"/>
            </a:endParaRPr>
          </a:p>
        </p:txBody>
      </p:sp>
      <p:sp>
        <p:nvSpPr>
          <p:cNvPr id="519" name="CustomShape 16"/>
          <p:cNvSpPr/>
          <p:nvPr/>
        </p:nvSpPr>
        <p:spPr>
          <a:xfrm>
            <a:off x="293760" y="574560"/>
            <a:ext cx="307800" cy="401040"/>
          </a:xfrm>
          <a:custGeom>
            <a:avLst/>
            <a:gdLst/>
            <a:ahLst/>
            <a:rect l="l" t="t" r="r" b="b"/>
            <a:pathLst>
              <a:path w="309880" h="403225">
                <a:moveTo>
                  <a:pt x="24944" y="384754"/>
                </a:moveTo>
                <a:lnTo>
                  <a:pt x="25399" y="387519"/>
                </a:lnTo>
                <a:lnTo>
                  <a:pt x="25857" y="390739"/>
                </a:lnTo>
                <a:lnTo>
                  <a:pt x="39267" y="403204"/>
                </a:lnTo>
                <a:lnTo>
                  <a:pt x="42492" y="403204"/>
                </a:lnTo>
                <a:lnTo>
                  <a:pt x="299376" y="403204"/>
                </a:lnTo>
                <a:lnTo>
                  <a:pt x="300759" y="403204"/>
                </a:lnTo>
                <a:lnTo>
                  <a:pt x="302144" y="402731"/>
                </a:lnTo>
                <a:lnTo>
                  <a:pt x="309524" y="382899"/>
                </a:lnTo>
                <a:lnTo>
                  <a:pt x="309524" y="61807"/>
                </a:lnTo>
                <a:lnTo>
                  <a:pt x="309524" y="59042"/>
                </a:lnTo>
                <a:lnTo>
                  <a:pt x="304459" y="53037"/>
                </a:lnTo>
                <a:lnTo>
                  <a:pt x="299376" y="52582"/>
                </a:lnTo>
                <a:moveTo>
                  <a:pt x="271641" y="19357"/>
                </a:moveTo>
                <a:lnTo>
                  <a:pt x="14777" y="19357"/>
                </a:lnTo>
                <a:lnTo>
                  <a:pt x="12007" y="19832"/>
                </a:lnTo>
                <a:lnTo>
                  <a:pt x="9239" y="20759"/>
                </a:lnTo>
                <a:lnTo>
                  <a:pt x="6469" y="21669"/>
                </a:lnTo>
                <a:lnTo>
                  <a:pt x="4154" y="23524"/>
                </a:lnTo>
                <a:lnTo>
                  <a:pt x="2297" y="25817"/>
                </a:lnTo>
                <a:lnTo>
                  <a:pt x="1384" y="28602"/>
                </a:lnTo>
                <a:lnTo>
                  <a:pt x="454" y="31367"/>
                </a:lnTo>
                <a:lnTo>
                  <a:pt x="0" y="34132"/>
                </a:lnTo>
                <a:lnTo>
                  <a:pt x="0" y="355224"/>
                </a:lnTo>
                <a:lnTo>
                  <a:pt x="454" y="357989"/>
                </a:lnTo>
                <a:lnTo>
                  <a:pt x="1384" y="360754"/>
                </a:lnTo>
                <a:lnTo>
                  <a:pt x="2297" y="363519"/>
                </a:lnTo>
                <a:lnTo>
                  <a:pt x="4154" y="365831"/>
                </a:lnTo>
                <a:lnTo>
                  <a:pt x="6469" y="367669"/>
                </a:lnTo>
                <a:lnTo>
                  <a:pt x="9239" y="368596"/>
                </a:lnTo>
                <a:lnTo>
                  <a:pt x="12007" y="369524"/>
                </a:lnTo>
                <a:lnTo>
                  <a:pt x="14777" y="369979"/>
                </a:lnTo>
                <a:lnTo>
                  <a:pt x="271641" y="369979"/>
                </a:lnTo>
                <a:lnTo>
                  <a:pt x="286439" y="355224"/>
                </a:lnTo>
                <a:lnTo>
                  <a:pt x="286439" y="34132"/>
                </a:lnTo>
                <a:lnTo>
                  <a:pt x="277199" y="20759"/>
                </a:lnTo>
                <a:lnTo>
                  <a:pt x="274411" y="19832"/>
                </a:lnTo>
                <a:lnTo>
                  <a:pt x="271641" y="19357"/>
                </a:lnTo>
                <a:moveTo>
                  <a:pt x="173704" y="22597"/>
                </a:moveTo>
                <a:lnTo>
                  <a:pt x="176947" y="23052"/>
                </a:lnTo>
                <a:lnTo>
                  <a:pt x="180172" y="23979"/>
                </a:lnTo>
                <a:lnTo>
                  <a:pt x="183417" y="25362"/>
                </a:lnTo>
                <a:lnTo>
                  <a:pt x="185712" y="27672"/>
                </a:lnTo>
                <a:lnTo>
                  <a:pt x="188024" y="29984"/>
                </a:lnTo>
                <a:lnTo>
                  <a:pt x="189409" y="33204"/>
                </a:lnTo>
                <a:lnTo>
                  <a:pt x="190339" y="36444"/>
                </a:lnTo>
                <a:lnTo>
                  <a:pt x="190794" y="39664"/>
                </a:lnTo>
                <a:lnTo>
                  <a:pt x="190339" y="42902"/>
                </a:lnTo>
                <a:lnTo>
                  <a:pt x="189409" y="46122"/>
                </a:lnTo>
                <a:lnTo>
                  <a:pt x="188024" y="49362"/>
                </a:lnTo>
                <a:lnTo>
                  <a:pt x="185712" y="51654"/>
                </a:lnTo>
                <a:lnTo>
                  <a:pt x="183417" y="53964"/>
                </a:lnTo>
                <a:lnTo>
                  <a:pt x="180172" y="55347"/>
                </a:lnTo>
                <a:lnTo>
                  <a:pt x="176947" y="56277"/>
                </a:lnTo>
                <a:lnTo>
                  <a:pt x="173704" y="56729"/>
                </a:lnTo>
                <a:lnTo>
                  <a:pt x="170479" y="56277"/>
                </a:lnTo>
                <a:lnTo>
                  <a:pt x="167234" y="55347"/>
                </a:lnTo>
                <a:lnTo>
                  <a:pt x="164009" y="53964"/>
                </a:lnTo>
                <a:lnTo>
                  <a:pt x="161697" y="51654"/>
                </a:lnTo>
                <a:lnTo>
                  <a:pt x="159382" y="49362"/>
                </a:lnTo>
                <a:lnTo>
                  <a:pt x="157997" y="46122"/>
                </a:lnTo>
                <a:lnTo>
                  <a:pt x="157067" y="42902"/>
                </a:lnTo>
                <a:lnTo>
                  <a:pt x="156612" y="39664"/>
                </a:lnTo>
                <a:lnTo>
                  <a:pt x="157067" y="36444"/>
                </a:lnTo>
                <a:lnTo>
                  <a:pt x="170479" y="23052"/>
                </a:lnTo>
                <a:lnTo>
                  <a:pt x="173704" y="22597"/>
                </a:lnTo>
                <a:moveTo>
                  <a:pt x="110877" y="22597"/>
                </a:moveTo>
                <a:lnTo>
                  <a:pt x="114102" y="23052"/>
                </a:lnTo>
                <a:lnTo>
                  <a:pt x="117344" y="23979"/>
                </a:lnTo>
                <a:lnTo>
                  <a:pt x="127967" y="39664"/>
                </a:lnTo>
                <a:lnTo>
                  <a:pt x="127512" y="42902"/>
                </a:lnTo>
                <a:lnTo>
                  <a:pt x="126584" y="46122"/>
                </a:lnTo>
                <a:lnTo>
                  <a:pt x="125199" y="49362"/>
                </a:lnTo>
                <a:lnTo>
                  <a:pt x="122884" y="51654"/>
                </a:lnTo>
                <a:lnTo>
                  <a:pt x="120569" y="53964"/>
                </a:lnTo>
                <a:lnTo>
                  <a:pt x="117344" y="55347"/>
                </a:lnTo>
                <a:lnTo>
                  <a:pt x="114102" y="56277"/>
                </a:lnTo>
                <a:lnTo>
                  <a:pt x="110877" y="56729"/>
                </a:lnTo>
                <a:lnTo>
                  <a:pt x="107632" y="56277"/>
                </a:lnTo>
                <a:lnTo>
                  <a:pt x="104407" y="55347"/>
                </a:lnTo>
                <a:lnTo>
                  <a:pt x="101164" y="53964"/>
                </a:lnTo>
                <a:lnTo>
                  <a:pt x="98869" y="51654"/>
                </a:lnTo>
                <a:lnTo>
                  <a:pt x="96554" y="49362"/>
                </a:lnTo>
                <a:lnTo>
                  <a:pt x="95169" y="46122"/>
                </a:lnTo>
                <a:lnTo>
                  <a:pt x="94239" y="42902"/>
                </a:lnTo>
                <a:lnTo>
                  <a:pt x="93784" y="39664"/>
                </a:lnTo>
                <a:lnTo>
                  <a:pt x="94239" y="36444"/>
                </a:lnTo>
                <a:lnTo>
                  <a:pt x="95169" y="33204"/>
                </a:lnTo>
                <a:lnTo>
                  <a:pt x="96554" y="29984"/>
                </a:lnTo>
                <a:lnTo>
                  <a:pt x="98869" y="27672"/>
                </a:lnTo>
                <a:lnTo>
                  <a:pt x="101164" y="25362"/>
                </a:lnTo>
                <a:lnTo>
                  <a:pt x="104407" y="23979"/>
                </a:lnTo>
                <a:lnTo>
                  <a:pt x="107632" y="23052"/>
                </a:lnTo>
                <a:lnTo>
                  <a:pt x="110877" y="22597"/>
                </a:lnTo>
                <a:moveTo>
                  <a:pt x="30939" y="39664"/>
                </a:moveTo>
                <a:lnTo>
                  <a:pt x="31414" y="36444"/>
                </a:lnTo>
                <a:lnTo>
                  <a:pt x="32324" y="33204"/>
                </a:lnTo>
                <a:lnTo>
                  <a:pt x="48049" y="22597"/>
                </a:lnTo>
                <a:lnTo>
                  <a:pt x="51274" y="23052"/>
                </a:lnTo>
                <a:lnTo>
                  <a:pt x="65142" y="39664"/>
                </a:lnTo>
                <a:lnTo>
                  <a:pt x="64667" y="42902"/>
                </a:lnTo>
                <a:lnTo>
                  <a:pt x="63757" y="46122"/>
                </a:lnTo>
                <a:lnTo>
                  <a:pt x="62372" y="49362"/>
                </a:lnTo>
                <a:lnTo>
                  <a:pt x="60057" y="51654"/>
                </a:lnTo>
                <a:lnTo>
                  <a:pt x="57744" y="53964"/>
                </a:lnTo>
                <a:lnTo>
                  <a:pt x="54519" y="55347"/>
                </a:lnTo>
                <a:lnTo>
                  <a:pt x="51274" y="56277"/>
                </a:lnTo>
                <a:lnTo>
                  <a:pt x="48049" y="56729"/>
                </a:lnTo>
                <a:lnTo>
                  <a:pt x="44807" y="56277"/>
                </a:lnTo>
                <a:lnTo>
                  <a:pt x="41582" y="55347"/>
                </a:lnTo>
                <a:lnTo>
                  <a:pt x="38337" y="53964"/>
                </a:lnTo>
                <a:lnTo>
                  <a:pt x="36024" y="51654"/>
                </a:lnTo>
                <a:lnTo>
                  <a:pt x="33727" y="49362"/>
                </a:lnTo>
                <a:lnTo>
                  <a:pt x="32324" y="46122"/>
                </a:lnTo>
                <a:lnTo>
                  <a:pt x="31414" y="42902"/>
                </a:lnTo>
                <a:lnTo>
                  <a:pt x="30939" y="39664"/>
                </a:lnTo>
                <a:moveTo>
                  <a:pt x="146899" y="262026"/>
                </a:moveTo>
                <a:lnTo>
                  <a:pt x="45262" y="262026"/>
                </a:lnTo>
                <a:moveTo>
                  <a:pt x="239299" y="220052"/>
                </a:moveTo>
                <a:lnTo>
                  <a:pt x="45262" y="220052"/>
                </a:lnTo>
                <a:moveTo>
                  <a:pt x="239299" y="178529"/>
                </a:moveTo>
                <a:lnTo>
                  <a:pt x="45262" y="178529"/>
                </a:lnTo>
                <a:moveTo>
                  <a:pt x="239299" y="136554"/>
                </a:moveTo>
                <a:lnTo>
                  <a:pt x="45262" y="136554"/>
                </a:lnTo>
                <a:moveTo>
                  <a:pt x="236529" y="56729"/>
                </a:moveTo>
                <a:lnTo>
                  <a:pt x="233304" y="56277"/>
                </a:lnTo>
                <a:lnTo>
                  <a:pt x="230062" y="55347"/>
                </a:lnTo>
                <a:lnTo>
                  <a:pt x="226837" y="53964"/>
                </a:lnTo>
                <a:lnTo>
                  <a:pt x="224522" y="51654"/>
                </a:lnTo>
                <a:lnTo>
                  <a:pt x="222207" y="49362"/>
                </a:lnTo>
                <a:lnTo>
                  <a:pt x="220824" y="46122"/>
                </a:lnTo>
                <a:lnTo>
                  <a:pt x="219912" y="42902"/>
                </a:lnTo>
                <a:lnTo>
                  <a:pt x="219439" y="39664"/>
                </a:lnTo>
                <a:lnTo>
                  <a:pt x="219912" y="36444"/>
                </a:lnTo>
                <a:lnTo>
                  <a:pt x="236529" y="22597"/>
                </a:lnTo>
                <a:lnTo>
                  <a:pt x="239774" y="23052"/>
                </a:lnTo>
                <a:lnTo>
                  <a:pt x="253621" y="39664"/>
                </a:lnTo>
                <a:lnTo>
                  <a:pt x="253166" y="42902"/>
                </a:lnTo>
                <a:lnTo>
                  <a:pt x="239774" y="56277"/>
                </a:lnTo>
                <a:lnTo>
                  <a:pt x="236529" y="56729"/>
                </a:lnTo>
                <a:moveTo>
                  <a:pt x="48959" y="0"/>
                </a:moveTo>
                <a:lnTo>
                  <a:pt x="48959" y="38734"/>
                </a:lnTo>
                <a:moveTo>
                  <a:pt x="111807" y="0"/>
                </a:moveTo>
                <a:lnTo>
                  <a:pt x="111807" y="38734"/>
                </a:lnTo>
                <a:moveTo>
                  <a:pt x="174632" y="0"/>
                </a:moveTo>
                <a:lnTo>
                  <a:pt x="174632" y="38734"/>
                </a:lnTo>
                <a:moveTo>
                  <a:pt x="237459" y="0"/>
                </a:moveTo>
                <a:lnTo>
                  <a:pt x="237459" y="38734"/>
                </a:lnTo>
              </a:path>
            </a:pathLst>
          </a:custGeom>
          <a:noFill/>
          <a:ln w="12240">
            <a:solidFill>
              <a:srgbClr val="ff9700"/>
            </a:solidFill>
            <a:round/>
          </a:ln>
        </p:spPr>
        <p:style>
          <a:lnRef idx="0"/>
          <a:fillRef idx="0"/>
          <a:effectRef idx="0"/>
          <a:fontRef idx="minor"/>
        </p:style>
      </p:sp>
      <p:sp>
        <p:nvSpPr>
          <p:cNvPr id="520" name="CustomShape 17"/>
          <p:cNvSpPr/>
          <p:nvPr/>
        </p:nvSpPr>
        <p:spPr>
          <a:xfrm>
            <a:off x="468360" y="209880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21" name="CustomShape 18"/>
          <p:cNvSpPr/>
          <p:nvPr/>
        </p:nvSpPr>
        <p:spPr>
          <a:xfrm>
            <a:off x="7553880" y="4667400"/>
            <a:ext cx="1129320" cy="20736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522" name="CustomShape 19"/>
          <p:cNvSpPr/>
          <p:nvPr/>
        </p:nvSpPr>
        <p:spPr>
          <a:xfrm>
            <a:off x="8904960" y="4695840"/>
            <a:ext cx="151560" cy="18252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7C373A66-BAC8-4FCA-81DA-5262431CBD97}" type="slidenum">
              <a:rPr b="1" lang="en-US" sz="1200" spc="-1" strike="noStrike">
                <a:solidFill>
                  <a:srgbClr val="ffffff"/>
                </a:solidFill>
                <a:latin typeface="Roboto Condensed"/>
                <a:ea typeface="DejaVu Sans"/>
              </a:rPr>
              <a:t>&lt;number&gt;</a:t>
            </a:fld>
            <a:endParaRPr b="0" lang="en-US" sz="1200" spc="-1" strike="noStrike">
              <a:latin typeface="Arial"/>
            </a:endParaRPr>
          </a:p>
        </p:txBody>
      </p:sp>
      <p:sp>
        <p:nvSpPr>
          <p:cNvPr id="523" name="CustomShape 20"/>
          <p:cNvSpPr/>
          <p:nvPr/>
        </p:nvSpPr>
        <p:spPr>
          <a:xfrm>
            <a:off x="479160" y="4950360"/>
            <a:ext cx="1120680" cy="298332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58"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524" name="CustomShape 21"/>
          <p:cNvSpPr/>
          <p:nvPr/>
        </p:nvSpPr>
        <p:spPr>
          <a:xfrm>
            <a:off x="468360" y="235620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25" name="CustomShape 22"/>
          <p:cNvSpPr/>
          <p:nvPr/>
        </p:nvSpPr>
        <p:spPr>
          <a:xfrm>
            <a:off x="468360" y="261324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26" name="CustomShape 23"/>
          <p:cNvSpPr/>
          <p:nvPr/>
        </p:nvSpPr>
        <p:spPr>
          <a:xfrm>
            <a:off x="468360" y="287028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27" name="CustomShape 24"/>
          <p:cNvSpPr/>
          <p:nvPr/>
        </p:nvSpPr>
        <p:spPr>
          <a:xfrm>
            <a:off x="3730680" y="202284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28" name="CustomShape 25"/>
          <p:cNvSpPr/>
          <p:nvPr/>
        </p:nvSpPr>
        <p:spPr>
          <a:xfrm>
            <a:off x="274320" y="1355040"/>
            <a:ext cx="3382560" cy="3490560"/>
          </a:xfrm>
          <a:prstGeom prst="rect">
            <a:avLst/>
          </a:prstGeom>
          <a:noFill/>
          <a:ln>
            <a:noFill/>
          </a:ln>
        </p:spPr>
        <p:style>
          <a:lnRef idx="0"/>
          <a:fillRef idx="0"/>
          <a:effectRef idx="0"/>
          <a:fontRef idx="minor"/>
        </p:style>
        <p:txBody>
          <a:bodyPr lIns="0" rIns="0" tIns="20160" bIns="0"/>
          <a:p>
            <a:pPr marL="12600">
              <a:lnSpc>
                <a:spcPct val="100000"/>
              </a:lnSpc>
            </a:pPr>
            <a:r>
              <a:rPr b="0" lang="en-US" sz="1400" spc="-1" strike="noStrike">
                <a:solidFill>
                  <a:srgbClr val="000000"/>
                </a:solidFill>
                <a:latin typeface="Arial"/>
                <a:ea typeface="Noto Sans CJK SC"/>
              </a:rPr>
              <a:t>Ketika proses “submit” Gambar disamping dilaksanakan, maka data dosen dari</a:t>
            </a:r>
            <a:endParaRPr b="0" lang="en-US" sz="1400" spc="-1" strike="noStrike">
              <a:latin typeface="Arial"/>
            </a:endParaRPr>
          </a:p>
          <a:p>
            <a:pPr marL="12600">
              <a:lnSpc>
                <a:spcPct val="100000"/>
              </a:lnSpc>
            </a:pPr>
            <a:r>
              <a:rPr b="0" lang="en-US" sz="1400" spc="-1" strike="noStrike">
                <a:solidFill>
                  <a:srgbClr val="000000"/>
                </a:solidFill>
                <a:latin typeface="Arial"/>
                <a:ea typeface="Noto Sans CJK SC"/>
              </a:rPr>
              <a:t>Prodi yang telah mengalami perubahan akan dikirim secara otomatis melalui prosedur replikasi database, sehingga database PDPT-Universitas menerima verifikasi tersebut dan meng-update</a:t>
            </a:r>
            <a:endParaRPr b="0" lang="en-US" sz="1400" spc="-1" strike="noStrike">
              <a:latin typeface="Arial"/>
            </a:endParaRPr>
          </a:p>
          <a:p>
            <a:pPr marL="12600">
              <a:lnSpc>
                <a:spcPct val="100000"/>
              </a:lnSpc>
            </a:pPr>
            <a:r>
              <a:rPr b="0" lang="en-US" sz="1400" spc="-1" strike="noStrike">
                <a:solidFill>
                  <a:srgbClr val="000000"/>
                </a:solidFill>
                <a:latin typeface="Arial"/>
                <a:ea typeface="Noto Sans CJK SC"/>
              </a:rPr>
              <a:t>secara real-time. Sehingga keseluruhan atribut dan record data sukses tereplikasi seperti Gambar 6.</a:t>
            </a:r>
            <a:endParaRPr b="0" lang="en-US" sz="1400" spc="-1" strike="noStrike">
              <a:latin typeface="Arial"/>
            </a:endParaRPr>
          </a:p>
          <a:p>
            <a:pPr marL="12600">
              <a:lnSpc>
                <a:spcPct val="100000"/>
              </a:lnSpc>
            </a:pPr>
            <a:r>
              <a:rPr b="0" lang="en-US" sz="1400" spc="-1" strike="noStrike">
                <a:solidFill>
                  <a:srgbClr val="000000"/>
                </a:solidFill>
                <a:latin typeface="Arial"/>
                <a:ea typeface="Noto Sans CJK SC"/>
              </a:rPr>
              <a:t>Transaksi data pada proses replikasi streaming database dari Prodi ke PDPT-Universitas berlangsung</a:t>
            </a:r>
            <a:endParaRPr b="0" lang="en-US" sz="1400" spc="-1" strike="noStrike">
              <a:latin typeface="Arial"/>
            </a:endParaRPr>
          </a:p>
          <a:p>
            <a:pPr marL="12600">
              <a:lnSpc>
                <a:spcPct val="100000"/>
              </a:lnSpc>
            </a:pPr>
            <a:r>
              <a:rPr b="0" lang="en-US" sz="1400" spc="-1" strike="noStrike">
                <a:solidFill>
                  <a:srgbClr val="000000"/>
                </a:solidFill>
                <a:latin typeface="Arial"/>
                <a:ea typeface="Noto Sans CJK SC"/>
              </a:rPr>
              <a:t>dalam durasi waktu per millisecond (ms).</a:t>
            </a:r>
            <a:endParaRPr b="0" lang="en-US" sz="1400" spc="-1" strike="noStrike">
              <a:latin typeface="Arial"/>
            </a:endParaRPr>
          </a:p>
        </p:txBody>
      </p:sp>
      <p:sp>
        <p:nvSpPr>
          <p:cNvPr id="529" name="CustomShape 26"/>
          <p:cNvSpPr/>
          <p:nvPr/>
        </p:nvSpPr>
        <p:spPr>
          <a:xfrm>
            <a:off x="3730680" y="264168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30" name="CustomShape 27"/>
          <p:cNvSpPr/>
          <p:nvPr/>
        </p:nvSpPr>
        <p:spPr>
          <a:xfrm>
            <a:off x="3730680" y="308016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pic>
        <p:nvPicPr>
          <p:cNvPr id="531" name="" descr=""/>
          <p:cNvPicPr/>
          <p:nvPr/>
        </p:nvPicPr>
        <p:blipFill>
          <a:blip r:embed="rId4"/>
          <a:stretch/>
        </p:blipFill>
        <p:spPr>
          <a:xfrm>
            <a:off x="3749040" y="1410840"/>
            <a:ext cx="4741200" cy="3229560"/>
          </a:xfrm>
          <a:prstGeom prst="rect">
            <a:avLst/>
          </a:prstGeom>
          <a:ln>
            <a:noFill/>
          </a:ln>
        </p:spPr>
      </p:pic>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CustomShape 1"/>
          <p:cNvSpPr/>
          <p:nvPr/>
        </p:nvSpPr>
        <p:spPr>
          <a:xfrm>
            <a:off x="6292800" y="127080"/>
            <a:ext cx="777600" cy="257040"/>
          </a:xfrm>
          <a:custGeom>
            <a:avLst/>
            <a:gdLst/>
            <a:ahLst/>
            <a:rect l="l" t="t" r="r" b="b"/>
            <a:pathLst>
              <a:path w="779779" h="259079">
                <a:moveTo>
                  <a:pt x="779448" y="258761"/>
                </a:moveTo>
                <a:lnTo>
                  <a:pt x="0" y="258761"/>
                </a:lnTo>
                <a:lnTo>
                  <a:pt x="54599" y="0"/>
                </a:lnTo>
                <a:lnTo>
                  <a:pt x="779448" y="258761"/>
                </a:lnTo>
                <a:close/>
              </a:path>
            </a:pathLst>
          </a:custGeom>
          <a:solidFill>
            <a:srgbClr val="263148"/>
          </a:solidFill>
          <a:ln>
            <a:noFill/>
          </a:ln>
        </p:spPr>
        <p:style>
          <a:lnRef idx="0"/>
          <a:fillRef idx="0"/>
          <a:effectRef idx="0"/>
          <a:fontRef idx="minor"/>
        </p:style>
      </p:sp>
      <p:sp>
        <p:nvSpPr>
          <p:cNvPr id="533" name="CustomShape 2"/>
          <p:cNvSpPr/>
          <p:nvPr/>
        </p:nvSpPr>
        <p:spPr>
          <a:xfrm>
            <a:off x="6946920" y="4948200"/>
            <a:ext cx="391680" cy="12996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534" name="Group 3"/>
          <p:cNvGrpSpPr/>
          <p:nvPr/>
        </p:nvGrpSpPr>
        <p:grpSpPr>
          <a:xfrm>
            <a:off x="6950160" y="4471920"/>
            <a:ext cx="2192040" cy="669600"/>
            <a:chOff x="6950160" y="4471920"/>
            <a:chExt cx="2192040" cy="669600"/>
          </a:xfrm>
        </p:grpSpPr>
        <p:sp>
          <p:nvSpPr>
            <p:cNvPr id="535" name="CustomShape 4"/>
            <p:cNvSpPr/>
            <p:nvPr/>
          </p:nvSpPr>
          <p:spPr>
            <a:xfrm>
              <a:off x="7107120" y="4471920"/>
              <a:ext cx="2035080" cy="66960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536" name="CustomShape 5"/>
            <p:cNvSpPr/>
            <p:nvPr/>
          </p:nvSpPr>
          <p:spPr>
            <a:xfrm>
              <a:off x="6950160" y="4646520"/>
              <a:ext cx="2191680" cy="30276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537" name="CustomShape 6"/>
          <p:cNvSpPr/>
          <p:nvPr/>
        </p:nvSpPr>
        <p:spPr>
          <a:xfrm>
            <a:off x="8524800" y="193680"/>
            <a:ext cx="513720" cy="702720"/>
          </a:xfrm>
          <a:prstGeom prst="rect">
            <a:avLst/>
          </a:prstGeom>
          <a:blipFill rotWithShape="0">
            <a:blip r:embed="rId1"/>
            <a:stretch>
              <a:fillRect/>
            </a:stretch>
          </a:blipFill>
          <a:ln>
            <a:noFill/>
          </a:ln>
        </p:spPr>
        <p:style>
          <a:lnRef idx="0"/>
          <a:fillRef idx="0"/>
          <a:effectRef idx="0"/>
          <a:fontRef idx="minor"/>
        </p:style>
      </p:sp>
      <p:sp>
        <p:nvSpPr>
          <p:cNvPr id="538" name="CustomShape 7"/>
          <p:cNvSpPr/>
          <p:nvPr/>
        </p:nvSpPr>
        <p:spPr>
          <a:xfrm>
            <a:off x="7226280" y="4637160"/>
            <a:ext cx="297720" cy="297720"/>
          </a:xfrm>
          <a:prstGeom prst="rect">
            <a:avLst/>
          </a:prstGeom>
          <a:blipFill rotWithShape="0">
            <a:blip r:embed="rId2"/>
            <a:stretch>
              <a:fillRect/>
            </a:stretch>
          </a:blipFill>
          <a:ln>
            <a:noFill/>
          </a:ln>
        </p:spPr>
        <p:style>
          <a:lnRef idx="0"/>
          <a:fillRef idx="0"/>
          <a:effectRef idx="0"/>
          <a:fontRef idx="minor"/>
        </p:style>
      </p:sp>
      <p:grpSp>
        <p:nvGrpSpPr>
          <p:cNvPr id="539" name="Group 8"/>
          <p:cNvGrpSpPr/>
          <p:nvPr/>
        </p:nvGrpSpPr>
        <p:grpSpPr>
          <a:xfrm>
            <a:off x="1440" y="4903920"/>
            <a:ext cx="2033280" cy="237960"/>
            <a:chOff x="1440" y="4903920"/>
            <a:chExt cx="2033280" cy="237960"/>
          </a:xfrm>
        </p:grpSpPr>
        <p:sp>
          <p:nvSpPr>
            <p:cNvPr id="540" name="CustomShape 9"/>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541" name="CustomShape 10"/>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542" name="CustomShape 11"/>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sp>
          <p:nvSpPr>
            <p:cNvPr id="543" name="CustomShape 12"/>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544" name="CustomShape 13"/>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545" name="CustomShape 14"/>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546" name="CustomShape 15"/>
          <p:cNvSpPr/>
          <p:nvPr/>
        </p:nvSpPr>
        <p:spPr>
          <a:xfrm>
            <a:off x="887400" y="600120"/>
            <a:ext cx="5146200" cy="55044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2000" spc="-1" strike="noStrike">
                <a:solidFill>
                  <a:srgbClr val="ffffff"/>
                </a:solidFill>
                <a:latin typeface="Roboto Condensed"/>
                <a:ea typeface="DejaVu Sans"/>
              </a:rPr>
              <a:t>Pembahasan Singkat</a:t>
            </a:r>
            <a:endParaRPr b="0" lang="en-US" sz="2000" spc="-1" strike="noStrike">
              <a:latin typeface="Arial"/>
            </a:endParaRPr>
          </a:p>
        </p:txBody>
      </p:sp>
      <p:sp>
        <p:nvSpPr>
          <p:cNvPr id="547" name="CustomShape 16"/>
          <p:cNvSpPr/>
          <p:nvPr/>
        </p:nvSpPr>
        <p:spPr>
          <a:xfrm>
            <a:off x="293760" y="574560"/>
            <a:ext cx="307800" cy="401040"/>
          </a:xfrm>
          <a:custGeom>
            <a:avLst/>
            <a:gdLst/>
            <a:ahLst/>
            <a:rect l="l" t="t" r="r" b="b"/>
            <a:pathLst>
              <a:path w="309880" h="403225">
                <a:moveTo>
                  <a:pt x="24944" y="384754"/>
                </a:moveTo>
                <a:lnTo>
                  <a:pt x="25399" y="387519"/>
                </a:lnTo>
                <a:lnTo>
                  <a:pt x="25857" y="390739"/>
                </a:lnTo>
                <a:lnTo>
                  <a:pt x="39267" y="403204"/>
                </a:lnTo>
                <a:lnTo>
                  <a:pt x="42492" y="403204"/>
                </a:lnTo>
                <a:lnTo>
                  <a:pt x="299376" y="403204"/>
                </a:lnTo>
                <a:lnTo>
                  <a:pt x="300759" y="403204"/>
                </a:lnTo>
                <a:lnTo>
                  <a:pt x="302144" y="402731"/>
                </a:lnTo>
                <a:lnTo>
                  <a:pt x="309524" y="382899"/>
                </a:lnTo>
                <a:lnTo>
                  <a:pt x="309524" y="61807"/>
                </a:lnTo>
                <a:lnTo>
                  <a:pt x="309524" y="59042"/>
                </a:lnTo>
                <a:lnTo>
                  <a:pt x="304459" y="53037"/>
                </a:lnTo>
                <a:lnTo>
                  <a:pt x="299376" y="52582"/>
                </a:lnTo>
                <a:moveTo>
                  <a:pt x="271641" y="19357"/>
                </a:moveTo>
                <a:lnTo>
                  <a:pt x="14777" y="19357"/>
                </a:lnTo>
                <a:lnTo>
                  <a:pt x="12007" y="19832"/>
                </a:lnTo>
                <a:lnTo>
                  <a:pt x="9239" y="20759"/>
                </a:lnTo>
                <a:lnTo>
                  <a:pt x="6469" y="21669"/>
                </a:lnTo>
                <a:lnTo>
                  <a:pt x="4154" y="23524"/>
                </a:lnTo>
                <a:lnTo>
                  <a:pt x="2297" y="25817"/>
                </a:lnTo>
                <a:lnTo>
                  <a:pt x="1384" y="28602"/>
                </a:lnTo>
                <a:lnTo>
                  <a:pt x="454" y="31367"/>
                </a:lnTo>
                <a:lnTo>
                  <a:pt x="0" y="34132"/>
                </a:lnTo>
                <a:lnTo>
                  <a:pt x="0" y="355224"/>
                </a:lnTo>
                <a:lnTo>
                  <a:pt x="454" y="357989"/>
                </a:lnTo>
                <a:lnTo>
                  <a:pt x="1384" y="360754"/>
                </a:lnTo>
                <a:lnTo>
                  <a:pt x="2297" y="363519"/>
                </a:lnTo>
                <a:lnTo>
                  <a:pt x="4154" y="365831"/>
                </a:lnTo>
                <a:lnTo>
                  <a:pt x="6469" y="367669"/>
                </a:lnTo>
                <a:lnTo>
                  <a:pt x="9239" y="368596"/>
                </a:lnTo>
                <a:lnTo>
                  <a:pt x="12007" y="369524"/>
                </a:lnTo>
                <a:lnTo>
                  <a:pt x="14777" y="369979"/>
                </a:lnTo>
                <a:lnTo>
                  <a:pt x="271641" y="369979"/>
                </a:lnTo>
                <a:lnTo>
                  <a:pt x="286439" y="355224"/>
                </a:lnTo>
                <a:lnTo>
                  <a:pt x="286439" y="34132"/>
                </a:lnTo>
                <a:lnTo>
                  <a:pt x="277199" y="20759"/>
                </a:lnTo>
                <a:lnTo>
                  <a:pt x="274411" y="19832"/>
                </a:lnTo>
                <a:lnTo>
                  <a:pt x="271641" y="19357"/>
                </a:lnTo>
                <a:moveTo>
                  <a:pt x="173704" y="22597"/>
                </a:moveTo>
                <a:lnTo>
                  <a:pt x="176947" y="23052"/>
                </a:lnTo>
                <a:lnTo>
                  <a:pt x="180172" y="23979"/>
                </a:lnTo>
                <a:lnTo>
                  <a:pt x="183417" y="25362"/>
                </a:lnTo>
                <a:lnTo>
                  <a:pt x="185712" y="27672"/>
                </a:lnTo>
                <a:lnTo>
                  <a:pt x="188024" y="29984"/>
                </a:lnTo>
                <a:lnTo>
                  <a:pt x="189409" y="33204"/>
                </a:lnTo>
                <a:lnTo>
                  <a:pt x="190339" y="36444"/>
                </a:lnTo>
                <a:lnTo>
                  <a:pt x="190794" y="39664"/>
                </a:lnTo>
                <a:lnTo>
                  <a:pt x="190339" y="42902"/>
                </a:lnTo>
                <a:lnTo>
                  <a:pt x="189409" y="46122"/>
                </a:lnTo>
                <a:lnTo>
                  <a:pt x="188024" y="49362"/>
                </a:lnTo>
                <a:lnTo>
                  <a:pt x="185712" y="51654"/>
                </a:lnTo>
                <a:lnTo>
                  <a:pt x="183417" y="53964"/>
                </a:lnTo>
                <a:lnTo>
                  <a:pt x="180172" y="55347"/>
                </a:lnTo>
                <a:lnTo>
                  <a:pt x="176947" y="56277"/>
                </a:lnTo>
                <a:lnTo>
                  <a:pt x="173704" y="56729"/>
                </a:lnTo>
                <a:lnTo>
                  <a:pt x="170479" y="56277"/>
                </a:lnTo>
                <a:lnTo>
                  <a:pt x="167234" y="55347"/>
                </a:lnTo>
                <a:lnTo>
                  <a:pt x="164009" y="53964"/>
                </a:lnTo>
                <a:lnTo>
                  <a:pt x="161697" y="51654"/>
                </a:lnTo>
                <a:lnTo>
                  <a:pt x="159382" y="49362"/>
                </a:lnTo>
                <a:lnTo>
                  <a:pt x="157997" y="46122"/>
                </a:lnTo>
                <a:lnTo>
                  <a:pt x="157067" y="42902"/>
                </a:lnTo>
                <a:lnTo>
                  <a:pt x="156612" y="39664"/>
                </a:lnTo>
                <a:lnTo>
                  <a:pt x="157067" y="36444"/>
                </a:lnTo>
                <a:lnTo>
                  <a:pt x="170479" y="23052"/>
                </a:lnTo>
                <a:lnTo>
                  <a:pt x="173704" y="22597"/>
                </a:lnTo>
                <a:moveTo>
                  <a:pt x="110877" y="22597"/>
                </a:moveTo>
                <a:lnTo>
                  <a:pt x="114102" y="23052"/>
                </a:lnTo>
                <a:lnTo>
                  <a:pt x="117344" y="23979"/>
                </a:lnTo>
                <a:lnTo>
                  <a:pt x="127967" y="39664"/>
                </a:lnTo>
                <a:lnTo>
                  <a:pt x="127512" y="42902"/>
                </a:lnTo>
                <a:lnTo>
                  <a:pt x="126584" y="46122"/>
                </a:lnTo>
                <a:lnTo>
                  <a:pt x="125199" y="49362"/>
                </a:lnTo>
                <a:lnTo>
                  <a:pt x="122884" y="51654"/>
                </a:lnTo>
                <a:lnTo>
                  <a:pt x="120569" y="53964"/>
                </a:lnTo>
                <a:lnTo>
                  <a:pt x="117344" y="55347"/>
                </a:lnTo>
                <a:lnTo>
                  <a:pt x="114102" y="56277"/>
                </a:lnTo>
                <a:lnTo>
                  <a:pt x="110877" y="56729"/>
                </a:lnTo>
                <a:lnTo>
                  <a:pt x="107632" y="56277"/>
                </a:lnTo>
                <a:lnTo>
                  <a:pt x="104407" y="55347"/>
                </a:lnTo>
                <a:lnTo>
                  <a:pt x="101164" y="53964"/>
                </a:lnTo>
                <a:lnTo>
                  <a:pt x="98869" y="51654"/>
                </a:lnTo>
                <a:lnTo>
                  <a:pt x="96554" y="49362"/>
                </a:lnTo>
                <a:lnTo>
                  <a:pt x="95169" y="46122"/>
                </a:lnTo>
                <a:lnTo>
                  <a:pt x="94239" y="42902"/>
                </a:lnTo>
                <a:lnTo>
                  <a:pt x="93784" y="39664"/>
                </a:lnTo>
                <a:lnTo>
                  <a:pt x="94239" y="36444"/>
                </a:lnTo>
                <a:lnTo>
                  <a:pt x="95169" y="33204"/>
                </a:lnTo>
                <a:lnTo>
                  <a:pt x="96554" y="29984"/>
                </a:lnTo>
                <a:lnTo>
                  <a:pt x="98869" y="27672"/>
                </a:lnTo>
                <a:lnTo>
                  <a:pt x="101164" y="25362"/>
                </a:lnTo>
                <a:lnTo>
                  <a:pt x="104407" y="23979"/>
                </a:lnTo>
                <a:lnTo>
                  <a:pt x="107632" y="23052"/>
                </a:lnTo>
                <a:lnTo>
                  <a:pt x="110877" y="22597"/>
                </a:lnTo>
                <a:moveTo>
                  <a:pt x="30939" y="39664"/>
                </a:moveTo>
                <a:lnTo>
                  <a:pt x="31414" y="36444"/>
                </a:lnTo>
                <a:lnTo>
                  <a:pt x="32324" y="33204"/>
                </a:lnTo>
                <a:lnTo>
                  <a:pt x="48049" y="22597"/>
                </a:lnTo>
                <a:lnTo>
                  <a:pt x="51274" y="23052"/>
                </a:lnTo>
                <a:lnTo>
                  <a:pt x="65142" y="39664"/>
                </a:lnTo>
                <a:lnTo>
                  <a:pt x="64667" y="42902"/>
                </a:lnTo>
                <a:lnTo>
                  <a:pt x="63757" y="46122"/>
                </a:lnTo>
                <a:lnTo>
                  <a:pt x="62372" y="49362"/>
                </a:lnTo>
                <a:lnTo>
                  <a:pt x="60057" y="51654"/>
                </a:lnTo>
                <a:lnTo>
                  <a:pt x="57744" y="53964"/>
                </a:lnTo>
                <a:lnTo>
                  <a:pt x="54519" y="55347"/>
                </a:lnTo>
                <a:lnTo>
                  <a:pt x="51274" y="56277"/>
                </a:lnTo>
                <a:lnTo>
                  <a:pt x="48049" y="56729"/>
                </a:lnTo>
                <a:lnTo>
                  <a:pt x="44807" y="56277"/>
                </a:lnTo>
                <a:lnTo>
                  <a:pt x="41582" y="55347"/>
                </a:lnTo>
                <a:lnTo>
                  <a:pt x="38337" y="53964"/>
                </a:lnTo>
                <a:lnTo>
                  <a:pt x="36024" y="51654"/>
                </a:lnTo>
                <a:lnTo>
                  <a:pt x="33727" y="49362"/>
                </a:lnTo>
                <a:lnTo>
                  <a:pt x="32324" y="46122"/>
                </a:lnTo>
                <a:lnTo>
                  <a:pt x="31414" y="42902"/>
                </a:lnTo>
                <a:lnTo>
                  <a:pt x="30939" y="39664"/>
                </a:lnTo>
                <a:moveTo>
                  <a:pt x="146899" y="262026"/>
                </a:moveTo>
                <a:lnTo>
                  <a:pt x="45262" y="262026"/>
                </a:lnTo>
                <a:moveTo>
                  <a:pt x="239299" y="220052"/>
                </a:moveTo>
                <a:lnTo>
                  <a:pt x="45262" y="220052"/>
                </a:lnTo>
                <a:moveTo>
                  <a:pt x="239299" y="178529"/>
                </a:moveTo>
                <a:lnTo>
                  <a:pt x="45262" y="178529"/>
                </a:lnTo>
                <a:moveTo>
                  <a:pt x="239299" y="136554"/>
                </a:moveTo>
                <a:lnTo>
                  <a:pt x="45262" y="136554"/>
                </a:lnTo>
                <a:moveTo>
                  <a:pt x="236529" y="56729"/>
                </a:moveTo>
                <a:lnTo>
                  <a:pt x="233304" y="56277"/>
                </a:lnTo>
                <a:lnTo>
                  <a:pt x="230062" y="55347"/>
                </a:lnTo>
                <a:lnTo>
                  <a:pt x="226837" y="53964"/>
                </a:lnTo>
                <a:lnTo>
                  <a:pt x="224522" y="51654"/>
                </a:lnTo>
                <a:lnTo>
                  <a:pt x="222207" y="49362"/>
                </a:lnTo>
                <a:lnTo>
                  <a:pt x="220824" y="46122"/>
                </a:lnTo>
                <a:lnTo>
                  <a:pt x="219912" y="42902"/>
                </a:lnTo>
                <a:lnTo>
                  <a:pt x="219439" y="39664"/>
                </a:lnTo>
                <a:lnTo>
                  <a:pt x="219912" y="36444"/>
                </a:lnTo>
                <a:lnTo>
                  <a:pt x="236529" y="22597"/>
                </a:lnTo>
                <a:lnTo>
                  <a:pt x="239774" y="23052"/>
                </a:lnTo>
                <a:lnTo>
                  <a:pt x="253621" y="39664"/>
                </a:lnTo>
                <a:lnTo>
                  <a:pt x="253166" y="42902"/>
                </a:lnTo>
                <a:lnTo>
                  <a:pt x="239774" y="56277"/>
                </a:lnTo>
                <a:lnTo>
                  <a:pt x="236529" y="56729"/>
                </a:lnTo>
                <a:moveTo>
                  <a:pt x="48959" y="0"/>
                </a:moveTo>
                <a:lnTo>
                  <a:pt x="48959" y="38734"/>
                </a:lnTo>
                <a:moveTo>
                  <a:pt x="111807" y="0"/>
                </a:moveTo>
                <a:lnTo>
                  <a:pt x="111807" y="38734"/>
                </a:lnTo>
                <a:moveTo>
                  <a:pt x="174632" y="0"/>
                </a:moveTo>
                <a:lnTo>
                  <a:pt x="174632" y="38734"/>
                </a:lnTo>
                <a:moveTo>
                  <a:pt x="237459" y="0"/>
                </a:moveTo>
                <a:lnTo>
                  <a:pt x="237459" y="38734"/>
                </a:lnTo>
              </a:path>
            </a:pathLst>
          </a:custGeom>
          <a:noFill/>
          <a:ln w="12240">
            <a:solidFill>
              <a:srgbClr val="ff9700"/>
            </a:solidFill>
            <a:round/>
          </a:ln>
        </p:spPr>
        <p:style>
          <a:lnRef idx="0"/>
          <a:fillRef idx="0"/>
          <a:effectRef idx="0"/>
          <a:fontRef idx="minor"/>
        </p:style>
      </p:sp>
      <p:sp>
        <p:nvSpPr>
          <p:cNvPr id="548" name="CustomShape 17"/>
          <p:cNvSpPr/>
          <p:nvPr/>
        </p:nvSpPr>
        <p:spPr>
          <a:xfrm>
            <a:off x="468360" y="209880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49" name="CustomShape 18"/>
          <p:cNvSpPr/>
          <p:nvPr/>
        </p:nvSpPr>
        <p:spPr>
          <a:xfrm>
            <a:off x="7553880" y="4667400"/>
            <a:ext cx="1129320" cy="20736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550" name="CustomShape 19"/>
          <p:cNvSpPr/>
          <p:nvPr/>
        </p:nvSpPr>
        <p:spPr>
          <a:xfrm>
            <a:off x="8904960" y="4695840"/>
            <a:ext cx="151560" cy="18252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647A56C2-E8FD-4C36-9F3B-0E8AA705EB99}" type="slidenum">
              <a:rPr b="1" lang="en-US" sz="1200" spc="-1" strike="noStrike">
                <a:solidFill>
                  <a:srgbClr val="ffffff"/>
                </a:solidFill>
                <a:latin typeface="Roboto Condensed"/>
                <a:ea typeface="DejaVu Sans"/>
              </a:rPr>
              <a:t>&lt;number&gt;</a:t>
            </a:fld>
            <a:endParaRPr b="0" lang="en-US" sz="1200" spc="-1" strike="noStrike">
              <a:latin typeface="Arial"/>
            </a:endParaRPr>
          </a:p>
        </p:txBody>
      </p:sp>
      <p:sp>
        <p:nvSpPr>
          <p:cNvPr id="551" name="CustomShape 20"/>
          <p:cNvSpPr/>
          <p:nvPr/>
        </p:nvSpPr>
        <p:spPr>
          <a:xfrm>
            <a:off x="479160" y="4950360"/>
            <a:ext cx="1120680" cy="298332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58"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552" name="CustomShape 21"/>
          <p:cNvSpPr/>
          <p:nvPr/>
        </p:nvSpPr>
        <p:spPr>
          <a:xfrm>
            <a:off x="468360" y="235620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53" name="CustomShape 22"/>
          <p:cNvSpPr/>
          <p:nvPr/>
        </p:nvSpPr>
        <p:spPr>
          <a:xfrm>
            <a:off x="468360" y="261324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54" name="CustomShape 23"/>
          <p:cNvSpPr/>
          <p:nvPr/>
        </p:nvSpPr>
        <p:spPr>
          <a:xfrm>
            <a:off x="468360" y="287028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55" name="CustomShape 24"/>
          <p:cNvSpPr/>
          <p:nvPr/>
        </p:nvSpPr>
        <p:spPr>
          <a:xfrm>
            <a:off x="3730680" y="202284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56" name="CustomShape 25"/>
          <p:cNvSpPr/>
          <p:nvPr/>
        </p:nvSpPr>
        <p:spPr>
          <a:xfrm>
            <a:off x="274320" y="1355040"/>
            <a:ext cx="3382560" cy="3490560"/>
          </a:xfrm>
          <a:prstGeom prst="rect">
            <a:avLst/>
          </a:prstGeom>
          <a:noFill/>
          <a:ln>
            <a:noFill/>
          </a:ln>
        </p:spPr>
        <p:style>
          <a:lnRef idx="0"/>
          <a:fillRef idx="0"/>
          <a:effectRef idx="0"/>
          <a:fontRef idx="minor"/>
        </p:style>
        <p:txBody>
          <a:bodyPr lIns="0" rIns="0" tIns="20160" bIns="0"/>
          <a:p>
            <a:pPr marL="12600">
              <a:lnSpc>
                <a:spcPct val="100000"/>
              </a:lnSpc>
            </a:pPr>
            <a:r>
              <a:rPr b="0" lang="en-US" sz="1400" spc="-1" strike="noStrike">
                <a:solidFill>
                  <a:srgbClr val="000000"/>
                </a:solidFill>
                <a:latin typeface="Arial"/>
                <a:ea typeface="Noto Sans CJK SC"/>
              </a:rPr>
              <a:t>Pembahasan ini menunjukkan bahwa DBMS PDPT-Universitas dapat menerima verifikasi data yang baru dari Prodi secara real-time dengan mudah yakni melalui tahap refresh atau reload pada interface PDPT. Sehingga keseluruhan atribut dan record data sukses tereplikasi. Dalam tahap perancangan aplikasinya dibutuhkan design pattern (pola perancangan) yaitu deskripsi dari object dan class yang saling berkomunikasi, dimana object dan class tersebut telah di</a:t>
            </a:r>
            <a:endParaRPr b="0" lang="en-US" sz="1400" spc="-1" strike="noStrike">
              <a:latin typeface="Arial"/>
            </a:endParaRPr>
          </a:p>
          <a:p>
            <a:pPr marL="12600">
              <a:lnSpc>
                <a:spcPct val="100000"/>
              </a:lnSpc>
            </a:pPr>
            <a:r>
              <a:rPr b="0" lang="en-US" sz="1400" spc="-1" strike="noStrike">
                <a:solidFill>
                  <a:srgbClr val="000000"/>
                </a:solidFill>
                <a:latin typeface="Arial"/>
                <a:ea typeface="Noto Sans CJK SC"/>
              </a:rPr>
              <a:t>modifikasi (disesuaikan) untuk memecahkan permasalahan dalam perancangan (desain) secara</a:t>
            </a:r>
            <a:endParaRPr b="0" lang="en-US" sz="1400" spc="-1" strike="noStrike">
              <a:latin typeface="Arial"/>
            </a:endParaRPr>
          </a:p>
          <a:p>
            <a:pPr marL="12600">
              <a:lnSpc>
                <a:spcPct val="100000"/>
              </a:lnSpc>
            </a:pPr>
            <a:r>
              <a:rPr b="0" lang="en-US" sz="1400" spc="-1" strike="noStrike">
                <a:solidFill>
                  <a:srgbClr val="000000"/>
                </a:solidFill>
                <a:latin typeface="Arial"/>
                <a:ea typeface="Noto Sans CJK SC"/>
              </a:rPr>
              <a:t>umum dalam konteks tertentu.</a:t>
            </a:r>
            <a:endParaRPr b="0" lang="en-US" sz="1400" spc="-1" strike="noStrike">
              <a:latin typeface="Arial"/>
            </a:endParaRPr>
          </a:p>
        </p:txBody>
      </p:sp>
      <p:sp>
        <p:nvSpPr>
          <p:cNvPr id="557" name="CustomShape 26"/>
          <p:cNvSpPr/>
          <p:nvPr/>
        </p:nvSpPr>
        <p:spPr>
          <a:xfrm>
            <a:off x="3730680" y="264168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58" name="CustomShape 27"/>
          <p:cNvSpPr/>
          <p:nvPr/>
        </p:nvSpPr>
        <p:spPr>
          <a:xfrm>
            <a:off x="3730680" y="308016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pic>
        <p:nvPicPr>
          <p:cNvPr id="559" name="" descr=""/>
          <p:cNvPicPr/>
          <p:nvPr/>
        </p:nvPicPr>
        <p:blipFill>
          <a:blip r:embed="rId4"/>
          <a:stretch/>
        </p:blipFill>
        <p:spPr>
          <a:xfrm>
            <a:off x="4023360" y="1488240"/>
            <a:ext cx="5042520" cy="2588040"/>
          </a:xfrm>
          <a:prstGeom prst="rect">
            <a:avLst/>
          </a:prstGeom>
          <a:ln>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CustomShape 1"/>
          <p:cNvSpPr/>
          <p:nvPr/>
        </p:nvSpPr>
        <p:spPr>
          <a:xfrm>
            <a:off x="3129120" y="755640"/>
            <a:ext cx="1943640" cy="222480"/>
          </a:xfrm>
          <a:prstGeom prst="rect">
            <a:avLst/>
          </a:prstGeom>
          <a:noFill/>
          <a:ln>
            <a:noFill/>
          </a:ln>
        </p:spPr>
        <p:style>
          <a:lnRef idx="0"/>
          <a:fillRef idx="0"/>
          <a:effectRef idx="0"/>
          <a:fontRef idx="minor"/>
        </p:style>
        <p:txBody>
          <a:bodyPr lIns="0" rIns="0" tIns="12600" bIns="0"/>
          <a:p>
            <a:pPr algn="ctr">
              <a:lnSpc>
                <a:spcPts val="1664"/>
              </a:lnSpc>
              <a:spcBef>
                <a:spcPts val="99"/>
              </a:spcBef>
            </a:pPr>
            <a:r>
              <a:rPr b="1" lang="en-US" sz="2000" spc="-1" strike="noStrike">
                <a:solidFill>
                  <a:srgbClr val="000000"/>
                </a:solidFill>
                <a:latin typeface="Arial"/>
                <a:ea typeface="DejaVu Sans"/>
              </a:rPr>
              <a:t>Kelompok 5</a:t>
            </a:r>
            <a:endParaRPr b="0" lang="en-US" sz="2000" spc="-1" strike="noStrike">
              <a:latin typeface="Arial"/>
            </a:endParaRPr>
          </a:p>
        </p:txBody>
      </p:sp>
      <p:sp>
        <p:nvSpPr>
          <p:cNvPr id="190" name="CustomShape 2"/>
          <p:cNvSpPr/>
          <p:nvPr/>
        </p:nvSpPr>
        <p:spPr>
          <a:xfrm>
            <a:off x="7553880" y="4667400"/>
            <a:ext cx="1129320" cy="20736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1"/>
              </a:rPr>
              <a:t>www.sar.ac.id</a:t>
            </a:r>
            <a:endParaRPr b="0" lang="en-US" sz="1400" spc="-1" strike="noStrike">
              <a:latin typeface="Arial"/>
            </a:endParaRPr>
          </a:p>
        </p:txBody>
      </p:sp>
      <p:sp>
        <p:nvSpPr>
          <p:cNvPr id="191" name="CustomShape 3"/>
          <p:cNvSpPr/>
          <p:nvPr/>
        </p:nvSpPr>
        <p:spPr>
          <a:xfrm>
            <a:off x="8827920" y="4695840"/>
            <a:ext cx="228240" cy="298296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F2C9D536-475D-4553-8412-0A8E7A0564B8}" type="slidenum">
              <a:rPr b="1" lang="en-US" sz="1200" spc="-1" strike="noStrike">
                <a:solidFill>
                  <a:srgbClr val="ffffff"/>
                </a:solidFill>
                <a:latin typeface="Roboto Condensed"/>
                <a:ea typeface="DejaVu Sans"/>
              </a:rPr>
              <a:t>&lt;number&gt;</a:t>
            </a:fld>
            <a:endParaRPr b="0" lang="en-US" sz="1200" spc="-1" strike="noStrike">
              <a:latin typeface="Arial"/>
            </a:endParaRPr>
          </a:p>
        </p:txBody>
      </p:sp>
      <p:sp>
        <p:nvSpPr>
          <p:cNvPr id="192" name="CustomShape 4"/>
          <p:cNvSpPr/>
          <p:nvPr/>
        </p:nvSpPr>
        <p:spPr>
          <a:xfrm>
            <a:off x="479160" y="4950360"/>
            <a:ext cx="1120680" cy="298332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58"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193" name="CustomShape 5"/>
          <p:cNvSpPr/>
          <p:nvPr/>
        </p:nvSpPr>
        <p:spPr>
          <a:xfrm>
            <a:off x="1182240" y="1223640"/>
            <a:ext cx="5787000" cy="2341080"/>
          </a:xfrm>
          <a:prstGeom prst="rect">
            <a:avLst/>
          </a:prstGeom>
          <a:noFill/>
          <a:ln>
            <a:noFill/>
          </a:ln>
        </p:spPr>
        <p:style>
          <a:lnRef idx="0"/>
          <a:fillRef idx="0"/>
          <a:effectRef idx="0"/>
          <a:fontRef idx="minor"/>
        </p:style>
        <p:txBody>
          <a:bodyPr lIns="0" rIns="0" tIns="12600" bIns="0"/>
          <a:p>
            <a:pPr marL="209520" indent="-195480" algn="ctr">
              <a:lnSpc>
                <a:spcPct val="115000"/>
              </a:lnSpc>
              <a:spcBef>
                <a:spcPts val="99"/>
              </a:spcBef>
              <a:buClr>
                <a:srgbClr val="000000"/>
              </a:buClr>
              <a:buFont typeface="Wingdings" charset="2"/>
              <a:buChar char=""/>
            </a:pPr>
            <a:r>
              <a:rPr b="0" lang="en-US" sz="2000" spc="-1" strike="noStrike">
                <a:solidFill>
                  <a:srgbClr val="000000"/>
                </a:solidFill>
                <a:latin typeface="Arial"/>
                <a:ea typeface="DejaVu Sans"/>
              </a:rPr>
              <a:t>Anugrah</a:t>
            </a:r>
            <a:endParaRPr b="0" lang="en-US" sz="2000" spc="-1" strike="noStrike">
              <a:solidFill>
                <a:srgbClr val="000000"/>
              </a:solidFill>
              <a:latin typeface="Arial"/>
            </a:endParaRPr>
          </a:p>
          <a:p>
            <a:pPr marL="209520" indent="-195480" algn="ctr">
              <a:lnSpc>
                <a:spcPct val="115000"/>
              </a:lnSpc>
              <a:spcBef>
                <a:spcPts val="99"/>
              </a:spcBef>
              <a:buClr>
                <a:srgbClr val="000000"/>
              </a:buClr>
              <a:buFont typeface="Wingdings" charset="2"/>
              <a:buChar char=""/>
            </a:pPr>
            <a:r>
              <a:rPr b="0" lang="en-US" sz="2000" spc="-1" strike="noStrike">
                <a:solidFill>
                  <a:srgbClr val="000000"/>
                </a:solidFill>
                <a:latin typeface="Arial"/>
                <a:ea typeface="DejaVu Sans"/>
              </a:rPr>
              <a:t>Abng Sefha</a:t>
            </a:r>
            <a:endParaRPr b="0" lang="en-US" sz="2000" spc="-1" strike="noStrike">
              <a:solidFill>
                <a:srgbClr val="000000"/>
              </a:solidFill>
              <a:latin typeface="Arial"/>
            </a:endParaRPr>
          </a:p>
          <a:p>
            <a:pPr marL="209520" indent="-195480" algn="ctr">
              <a:lnSpc>
                <a:spcPct val="115000"/>
              </a:lnSpc>
              <a:spcBef>
                <a:spcPts val="99"/>
              </a:spcBef>
              <a:buClr>
                <a:srgbClr val="000000"/>
              </a:buClr>
              <a:buFont typeface="Wingdings" charset="2"/>
              <a:buChar char=""/>
            </a:pPr>
            <a:r>
              <a:rPr b="0" lang="en-US" sz="2000" spc="-1" strike="noStrike">
                <a:solidFill>
                  <a:srgbClr val="000000"/>
                </a:solidFill>
                <a:latin typeface="Arial"/>
                <a:ea typeface="DejaVu Sans"/>
              </a:rPr>
              <a:t>Ferdi</a:t>
            </a:r>
            <a:endParaRPr b="0" lang="en-US" sz="2000" spc="-1" strike="noStrike">
              <a:solidFill>
                <a:srgbClr val="000000"/>
              </a:solidFill>
              <a:latin typeface="Arial"/>
            </a:endParaRPr>
          </a:p>
          <a:p>
            <a:pPr marL="209520" indent="-195480" algn="ctr">
              <a:lnSpc>
                <a:spcPct val="115000"/>
              </a:lnSpc>
              <a:spcBef>
                <a:spcPts val="99"/>
              </a:spcBef>
              <a:buClr>
                <a:srgbClr val="000000"/>
              </a:buClr>
              <a:buFont typeface="Wingdings" charset="2"/>
              <a:buChar char=""/>
            </a:pPr>
            <a:r>
              <a:rPr b="0" lang="en-US" sz="2000" spc="-1" strike="noStrike">
                <a:solidFill>
                  <a:srgbClr val="000000"/>
                </a:solidFill>
                <a:latin typeface="Arial"/>
                <a:ea typeface="DejaVu Sans"/>
              </a:rPr>
              <a:t>Ridho Surya</a:t>
            </a:r>
            <a:endParaRPr b="0" lang="en-US" sz="2000" spc="-1" strike="noStrike">
              <a:solidFill>
                <a:srgbClr val="000000"/>
              </a:solidFill>
              <a:latin typeface="Arial"/>
            </a:endParaRPr>
          </a:p>
          <a:p>
            <a:pPr marL="209520" indent="-195480" algn="ctr">
              <a:lnSpc>
                <a:spcPct val="115000"/>
              </a:lnSpc>
              <a:spcBef>
                <a:spcPts val="99"/>
              </a:spcBef>
              <a:buClr>
                <a:srgbClr val="000000"/>
              </a:buClr>
              <a:buFont typeface="Wingdings" charset="2"/>
              <a:buChar char=""/>
            </a:pPr>
            <a:r>
              <a:rPr b="0" lang="en-US" sz="2000" spc="-1" strike="noStrike">
                <a:solidFill>
                  <a:srgbClr val="000000"/>
                </a:solidFill>
                <a:latin typeface="Arial"/>
                <a:ea typeface="DejaVu Sans"/>
              </a:rPr>
              <a:t>Ensia</a:t>
            </a:r>
            <a:endParaRPr b="0" lang="en-US" sz="2000" spc="-1" strike="noStrike">
              <a:solidFill>
                <a:srgbClr val="000000"/>
              </a:solidFill>
              <a:latin typeface="Arial"/>
            </a:endParaRPr>
          </a:p>
          <a:p>
            <a:pPr marL="209520" indent="-195480" algn="ctr">
              <a:lnSpc>
                <a:spcPct val="115000"/>
              </a:lnSpc>
              <a:spcBef>
                <a:spcPts val="99"/>
              </a:spcBef>
              <a:buClr>
                <a:srgbClr val="000000"/>
              </a:buClr>
              <a:buFont typeface="Wingdings" charset="2"/>
              <a:buChar char=""/>
            </a:pPr>
            <a:r>
              <a:rPr b="0" lang="en-US" sz="2000" spc="-1" strike="noStrike">
                <a:solidFill>
                  <a:srgbClr val="000000"/>
                </a:solidFill>
                <a:latin typeface="Arial"/>
                <a:ea typeface="DejaVu Sans"/>
              </a:rPr>
              <a:t>M.airi</a:t>
            </a:r>
            <a:endParaRPr b="0" lang="en-US" sz="2000" spc="-1" strike="noStrike">
              <a:solidFill>
                <a:srgbClr val="000000"/>
              </a:solidFill>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CustomShape 1"/>
          <p:cNvSpPr/>
          <p:nvPr/>
        </p:nvSpPr>
        <p:spPr>
          <a:xfrm>
            <a:off x="6292800" y="127080"/>
            <a:ext cx="777600" cy="257040"/>
          </a:xfrm>
          <a:custGeom>
            <a:avLst/>
            <a:gdLst/>
            <a:ahLst/>
            <a:rect l="l" t="t" r="r" b="b"/>
            <a:pathLst>
              <a:path w="779779" h="259079">
                <a:moveTo>
                  <a:pt x="779448" y="258761"/>
                </a:moveTo>
                <a:lnTo>
                  <a:pt x="0" y="258761"/>
                </a:lnTo>
                <a:lnTo>
                  <a:pt x="54599" y="0"/>
                </a:lnTo>
                <a:lnTo>
                  <a:pt x="779448" y="258761"/>
                </a:lnTo>
                <a:close/>
              </a:path>
            </a:pathLst>
          </a:custGeom>
          <a:solidFill>
            <a:srgbClr val="263148"/>
          </a:solidFill>
          <a:ln>
            <a:noFill/>
          </a:ln>
        </p:spPr>
        <p:style>
          <a:lnRef idx="0"/>
          <a:fillRef idx="0"/>
          <a:effectRef idx="0"/>
          <a:fontRef idx="minor"/>
        </p:style>
      </p:sp>
      <p:grpSp>
        <p:nvGrpSpPr>
          <p:cNvPr id="561" name="Group 2"/>
          <p:cNvGrpSpPr/>
          <p:nvPr/>
        </p:nvGrpSpPr>
        <p:grpSpPr>
          <a:xfrm>
            <a:off x="0" y="0"/>
            <a:ext cx="7073640" cy="1325160"/>
            <a:chOff x="0" y="0"/>
            <a:chExt cx="7073640" cy="1325160"/>
          </a:xfrm>
        </p:grpSpPr>
        <p:sp>
          <p:nvSpPr>
            <p:cNvPr id="562" name="CustomShape 3"/>
            <p:cNvSpPr/>
            <p:nvPr/>
          </p:nvSpPr>
          <p:spPr>
            <a:xfrm>
              <a:off x="0" y="0"/>
              <a:ext cx="6754320" cy="1325160"/>
            </a:xfrm>
            <a:custGeom>
              <a:avLst/>
              <a:gdLst/>
              <a:ahLst/>
              <a:rect l="l" t="t" r="r" b="b"/>
              <a:pathLst>
                <a:path w="6756400" h="1327150">
                  <a:moveTo>
                    <a:pt x="6756374" y="0"/>
                  </a:moveTo>
                  <a:lnTo>
                    <a:pt x="5429237" y="0"/>
                  </a:lnTo>
                  <a:lnTo>
                    <a:pt x="0" y="0"/>
                  </a:lnTo>
                  <a:lnTo>
                    <a:pt x="0" y="1322387"/>
                  </a:lnTo>
                  <a:lnTo>
                    <a:pt x="5429237" y="1322387"/>
                  </a:lnTo>
                  <a:lnTo>
                    <a:pt x="5429237" y="1327150"/>
                  </a:lnTo>
                  <a:lnTo>
                    <a:pt x="6756374" y="0"/>
                  </a:lnTo>
                  <a:close/>
                </a:path>
              </a:pathLst>
            </a:custGeom>
            <a:solidFill>
              <a:srgbClr val="c6d3e6"/>
            </a:solidFill>
            <a:ln>
              <a:noFill/>
            </a:ln>
          </p:spPr>
          <p:style>
            <a:lnRef idx="0"/>
            <a:fillRef idx="0"/>
            <a:effectRef idx="0"/>
            <a:fontRef idx="minor"/>
          </p:style>
        </p:sp>
        <p:sp>
          <p:nvSpPr>
            <p:cNvPr id="563" name="CustomShape 4"/>
            <p:cNvSpPr/>
            <p:nvPr/>
          </p:nvSpPr>
          <p:spPr>
            <a:xfrm>
              <a:off x="0" y="378000"/>
              <a:ext cx="7073640" cy="772560"/>
            </a:xfrm>
            <a:custGeom>
              <a:avLst/>
              <a:gdLst/>
              <a:ahLst/>
              <a:rect l="l" t="t" r="r" b="b"/>
              <a:pathLst>
                <a:path w="7075805" h="774700">
                  <a:moveTo>
                    <a:pt x="7075449" y="3175"/>
                  </a:moveTo>
                  <a:lnTo>
                    <a:pt x="6303937" y="3175"/>
                  </a:lnTo>
                  <a:lnTo>
                    <a:pt x="6303937" y="0"/>
                  </a:lnTo>
                  <a:lnTo>
                    <a:pt x="0" y="0"/>
                  </a:lnTo>
                  <a:lnTo>
                    <a:pt x="0" y="771525"/>
                  </a:lnTo>
                  <a:lnTo>
                    <a:pt x="6303937" y="771525"/>
                  </a:lnTo>
                  <a:lnTo>
                    <a:pt x="6303937" y="774700"/>
                  </a:lnTo>
                  <a:lnTo>
                    <a:pt x="7075449" y="3175"/>
                  </a:lnTo>
                  <a:close/>
                </a:path>
              </a:pathLst>
            </a:custGeom>
            <a:solidFill>
              <a:srgbClr val="3f5277"/>
            </a:solidFill>
            <a:ln>
              <a:noFill/>
            </a:ln>
          </p:spPr>
          <p:style>
            <a:lnRef idx="0"/>
            <a:fillRef idx="0"/>
            <a:effectRef idx="0"/>
            <a:fontRef idx="minor"/>
          </p:style>
        </p:sp>
      </p:grpSp>
      <p:sp>
        <p:nvSpPr>
          <p:cNvPr id="564" name="CustomShape 5"/>
          <p:cNvSpPr/>
          <p:nvPr/>
        </p:nvSpPr>
        <p:spPr>
          <a:xfrm>
            <a:off x="6946920" y="4948200"/>
            <a:ext cx="391680" cy="12996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565" name="Group 6"/>
          <p:cNvGrpSpPr/>
          <p:nvPr/>
        </p:nvGrpSpPr>
        <p:grpSpPr>
          <a:xfrm>
            <a:off x="6950160" y="4471920"/>
            <a:ext cx="2192040" cy="669600"/>
            <a:chOff x="6950160" y="4471920"/>
            <a:chExt cx="2192040" cy="669600"/>
          </a:xfrm>
        </p:grpSpPr>
        <p:sp>
          <p:nvSpPr>
            <p:cNvPr id="566" name="CustomShape 7"/>
            <p:cNvSpPr/>
            <p:nvPr/>
          </p:nvSpPr>
          <p:spPr>
            <a:xfrm>
              <a:off x="7107120" y="4471920"/>
              <a:ext cx="2035080" cy="66960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567" name="CustomShape 8"/>
            <p:cNvSpPr/>
            <p:nvPr/>
          </p:nvSpPr>
          <p:spPr>
            <a:xfrm>
              <a:off x="6950160" y="4646520"/>
              <a:ext cx="2191680" cy="30276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568" name="CustomShape 9"/>
          <p:cNvSpPr/>
          <p:nvPr/>
        </p:nvSpPr>
        <p:spPr>
          <a:xfrm>
            <a:off x="8524800" y="193680"/>
            <a:ext cx="513720" cy="702720"/>
          </a:xfrm>
          <a:prstGeom prst="rect">
            <a:avLst/>
          </a:prstGeom>
          <a:blipFill rotWithShape="0">
            <a:blip r:embed="rId1"/>
            <a:stretch>
              <a:fillRect/>
            </a:stretch>
          </a:blipFill>
          <a:ln>
            <a:noFill/>
          </a:ln>
        </p:spPr>
        <p:style>
          <a:lnRef idx="0"/>
          <a:fillRef idx="0"/>
          <a:effectRef idx="0"/>
          <a:fontRef idx="minor"/>
        </p:style>
      </p:sp>
      <p:sp>
        <p:nvSpPr>
          <p:cNvPr id="569" name="CustomShape 10"/>
          <p:cNvSpPr/>
          <p:nvPr/>
        </p:nvSpPr>
        <p:spPr>
          <a:xfrm>
            <a:off x="7226280" y="4637160"/>
            <a:ext cx="297720" cy="297720"/>
          </a:xfrm>
          <a:prstGeom prst="rect">
            <a:avLst/>
          </a:prstGeom>
          <a:blipFill rotWithShape="0">
            <a:blip r:embed="rId2"/>
            <a:stretch>
              <a:fillRect/>
            </a:stretch>
          </a:blipFill>
          <a:ln>
            <a:noFill/>
          </a:ln>
        </p:spPr>
        <p:style>
          <a:lnRef idx="0"/>
          <a:fillRef idx="0"/>
          <a:effectRef idx="0"/>
          <a:fontRef idx="minor"/>
        </p:style>
      </p:sp>
      <p:grpSp>
        <p:nvGrpSpPr>
          <p:cNvPr id="570" name="Group 11"/>
          <p:cNvGrpSpPr/>
          <p:nvPr/>
        </p:nvGrpSpPr>
        <p:grpSpPr>
          <a:xfrm>
            <a:off x="1440" y="4903920"/>
            <a:ext cx="2033280" cy="237960"/>
            <a:chOff x="1440" y="4903920"/>
            <a:chExt cx="2033280" cy="237960"/>
          </a:xfrm>
        </p:grpSpPr>
        <p:sp>
          <p:nvSpPr>
            <p:cNvPr id="571" name="CustomShape 12"/>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572" name="CustomShape 13"/>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573" name="CustomShape 14"/>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sp>
          <p:nvSpPr>
            <p:cNvPr id="574" name="CustomShape 15"/>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575" name="CustomShape 16"/>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576" name="CustomShape 17"/>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577" name="CustomShape 18"/>
          <p:cNvSpPr/>
          <p:nvPr/>
        </p:nvSpPr>
        <p:spPr>
          <a:xfrm>
            <a:off x="887400" y="600120"/>
            <a:ext cx="5329800" cy="62100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2000" spc="-1" strike="noStrike">
                <a:solidFill>
                  <a:srgbClr val="ffffff"/>
                </a:solidFill>
                <a:latin typeface="Roboto Condensed"/>
                <a:ea typeface="DejaVu Sans"/>
              </a:rPr>
              <a:t>Integrasi Database Terkait 2 Yaitu ?</a:t>
            </a:r>
            <a:endParaRPr b="0" lang="en-US" sz="2000" spc="-1" strike="noStrike">
              <a:latin typeface="Arial"/>
            </a:endParaRPr>
          </a:p>
        </p:txBody>
      </p:sp>
      <p:sp>
        <p:nvSpPr>
          <p:cNvPr id="578" name="CustomShape 19"/>
          <p:cNvSpPr/>
          <p:nvPr/>
        </p:nvSpPr>
        <p:spPr>
          <a:xfrm>
            <a:off x="293760" y="574560"/>
            <a:ext cx="307800" cy="401040"/>
          </a:xfrm>
          <a:custGeom>
            <a:avLst/>
            <a:gdLst/>
            <a:ahLst/>
            <a:rect l="l" t="t" r="r" b="b"/>
            <a:pathLst>
              <a:path w="309880" h="403225">
                <a:moveTo>
                  <a:pt x="24944" y="384754"/>
                </a:moveTo>
                <a:lnTo>
                  <a:pt x="25399" y="387519"/>
                </a:lnTo>
                <a:lnTo>
                  <a:pt x="25857" y="390739"/>
                </a:lnTo>
                <a:lnTo>
                  <a:pt x="39267" y="403204"/>
                </a:lnTo>
                <a:lnTo>
                  <a:pt x="42492" y="403204"/>
                </a:lnTo>
                <a:lnTo>
                  <a:pt x="299376" y="403204"/>
                </a:lnTo>
                <a:lnTo>
                  <a:pt x="300759" y="403204"/>
                </a:lnTo>
                <a:lnTo>
                  <a:pt x="302144" y="402731"/>
                </a:lnTo>
                <a:lnTo>
                  <a:pt x="309524" y="382899"/>
                </a:lnTo>
                <a:lnTo>
                  <a:pt x="309524" y="61807"/>
                </a:lnTo>
                <a:lnTo>
                  <a:pt x="309524" y="59042"/>
                </a:lnTo>
                <a:lnTo>
                  <a:pt x="304459" y="53037"/>
                </a:lnTo>
                <a:lnTo>
                  <a:pt x="299376" y="52582"/>
                </a:lnTo>
                <a:moveTo>
                  <a:pt x="271641" y="19357"/>
                </a:moveTo>
                <a:lnTo>
                  <a:pt x="14777" y="19357"/>
                </a:lnTo>
                <a:lnTo>
                  <a:pt x="12007" y="19832"/>
                </a:lnTo>
                <a:lnTo>
                  <a:pt x="9239" y="20759"/>
                </a:lnTo>
                <a:lnTo>
                  <a:pt x="6469" y="21669"/>
                </a:lnTo>
                <a:lnTo>
                  <a:pt x="4154" y="23524"/>
                </a:lnTo>
                <a:lnTo>
                  <a:pt x="2297" y="25817"/>
                </a:lnTo>
                <a:lnTo>
                  <a:pt x="1384" y="28602"/>
                </a:lnTo>
                <a:lnTo>
                  <a:pt x="454" y="31367"/>
                </a:lnTo>
                <a:lnTo>
                  <a:pt x="0" y="34132"/>
                </a:lnTo>
                <a:lnTo>
                  <a:pt x="0" y="355224"/>
                </a:lnTo>
                <a:lnTo>
                  <a:pt x="454" y="357989"/>
                </a:lnTo>
                <a:lnTo>
                  <a:pt x="1384" y="360754"/>
                </a:lnTo>
                <a:lnTo>
                  <a:pt x="2297" y="363519"/>
                </a:lnTo>
                <a:lnTo>
                  <a:pt x="4154" y="365831"/>
                </a:lnTo>
                <a:lnTo>
                  <a:pt x="6469" y="367669"/>
                </a:lnTo>
                <a:lnTo>
                  <a:pt x="9239" y="368596"/>
                </a:lnTo>
                <a:lnTo>
                  <a:pt x="12007" y="369524"/>
                </a:lnTo>
                <a:lnTo>
                  <a:pt x="14777" y="369979"/>
                </a:lnTo>
                <a:lnTo>
                  <a:pt x="271641" y="369979"/>
                </a:lnTo>
                <a:lnTo>
                  <a:pt x="286439" y="355224"/>
                </a:lnTo>
                <a:lnTo>
                  <a:pt x="286439" y="34132"/>
                </a:lnTo>
                <a:lnTo>
                  <a:pt x="277199" y="20759"/>
                </a:lnTo>
                <a:lnTo>
                  <a:pt x="274411" y="19832"/>
                </a:lnTo>
                <a:lnTo>
                  <a:pt x="271641" y="19357"/>
                </a:lnTo>
                <a:moveTo>
                  <a:pt x="173704" y="22597"/>
                </a:moveTo>
                <a:lnTo>
                  <a:pt x="176947" y="23052"/>
                </a:lnTo>
                <a:lnTo>
                  <a:pt x="180172" y="23979"/>
                </a:lnTo>
                <a:lnTo>
                  <a:pt x="183417" y="25362"/>
                </a:lnTo>
                <a:lnTo>
                  <a:pt x="185712" y="27672"/>
                </a:lnTo>
                <a:lnTo>
                  <a:pt x="188024" y="29984"/>
                </a:lnTo>
                <a:lnTo>
                  <a:pt x="189409" y="33204"/>
                </a:lnTo>
                <a:lnTo>
                  <a:pt x="190339" y="36444"/>
                </a:lnTo>
                <a:lnTo>
                  <a:pt x="190794" y="39664"/>
                </a:lnTo>
                <a:lnTo>
                  <a:pt x="190339" y="42902"/>
                </a:lnTo>
                <a:lnTo>
                  <a:pt x="189409" y="46122"/>
                </a:lnTo>
                <a:lnTo>
                  <a:pt x="188024" y="49362"/>
                </a:lnTo>
                <a:lnTo>
                  <a:pt x="185712" y="51654"/>
                </a:lnTo>
                <a:lnTo>
                  <a:pt x="183417" y="53964"/>
                </a:lnTo>
                <a:lnTo>
                  <a:pt x="180172" y="55347"/>
                </a:lnTo>
                <a:lnTo>
                  <a:pt x="176947" y="56277"/>
                </a:lnTo>
                <a:lnTo>
                  <a:pt x="173704" y="56729"/>
                </a:lnTo>
                <a:lnTo>
                  <a:pt x="170479" y="56277"/>
                </a:lnTo>
                <a:lnTo>
                  <a:pt x="167234" y="55347"/>
                </a:lnTo>
                <a:lnTo>
                  <a:pt x="164009" y="53964"/>
                </a:lnTo>
                <a:lnTo>
                  <a:pt x="161697" y="51654"/>
                </a:lnTo>
                <a:lnTo>
                  <a:pt x="159382" y="49362"/>
                </a:lnTo>
                <a:lnTo>
                  <a:pt x="157997" y="46122"/>
                </a:lnTo>
                <a:lnTo>
                  <a:pt x="157067" y="42902"/>
                </a:lnTo>
                <a:lnTo>
                  <a:pt x="156612" y="39664"/>
                </a:lnTo>
                <a:lnTo>
                  <a:pt x="157067" y="36444"/>
                </a:lnTo>
                <a:lnTo>
                  <a:pt x="170479" y="23052"/>
                </a:lnTo>
                <a:lnTo>
                  <a:pt x="173704" y="22597"/>
                </a:lnTo>
                <a:moveTo>
                  <a:pt x="110877" y="22597"/>
                </a:moveTo>
                <a:lnTo>
                  <a:pt x="114102" y="23052"/>
                </a:lnTo>
                <a:lnTo>
                  <a:pt x="117344" y="23979"/>
                </a:lnTo>
                <a:lnTo>
                  <a:pt x="127967" y="39664"/>
                </a:lnTo>
                <a:lnTo>
                  <a:pt x="127512" y="42902"/>
                </a:lnTo>
                <a:lnTo>
                  <a:pt x="126584" y="46122"/>
                </a:lnTo>
                <a:lnTo>
                  <a:pt x="125199" y="49362"/>
                </a:lnTo>
                <a:lnTo>
                  <a:pt x="122884" y="51654"/>
                </a:lnTo>
                <a:lnTo>
                  <a:pt x="120569" y="53964"/>
                </a:lnTo>
                <a:lnTo>
                  <a:pt x="117344" y="55347"/>
                </a:lnTo>
                <a:lnTo>
                  <a:pt x="114102" y="56277"/>
                </a:lnTo>
                <a:lnTo>
                  <a:pt x="110877" y="56729"/>
                </a:lnTo>
                <a:lnTo>
                  <a:pt x="107632" y="56277"/>
                </a:lnTo>
                <a:lnTo>
                  <a:pt x="104407" y="55347"/>
                </a:lnTo>
                <a:lnTo>
                  <a:pt x="101164" y="53964"/>
                </a:lnTo>
                <a:lnTo>
                  <a:pt x="98869" y="51654"/>
                </a:lnTo>
                <a:lnTo>
                  <a:pt x="96554" y="49362"/>
                </a:lnTo>
                <a:lnTo>
                  <a:pt x="95169" y="46122"/>
                </a:lnTo>
                <a:lnTo>
                  <a:pt x="94239" y="42902"/>
                </a:lnTo>
                <a:lnTo>
                  <a:pt x="93784" y="39664"/>
                </a:lnTo>
                <a:lnTo>
                  <a:pt x="94239" y="36444"/>
                </a:lnTo>
                <a:lnTo>
                  <a:pt x="95169" y="33204"/>
                </a:lnTo>
                <a:lnTo>
                  <a:pt x="96554" y="29984"/>
                </a:lnTo>
                <a:lnTo>
                  <a:pt x="98869" y="27672"/>
                </a:lnTo>
                <a:lnTo>
                  <a:pt x="101164" y="25362"/>
                </a:lnTo>
                <a:lnTo>
                  <a:pt x="104407" y="23979"/>
                </a:lnTo>
                <a:lnTo>
                  <a:pt x="107632" y="23052"/>
                </a:lnTo>
                <a:lnTo>
                  <a:pt x="110877" y="22597"/>
                </a:lnTo>
                <a:moveTo>
                  <a:pt x="30939" y="39664"/>
                </a:moveTo>
                <a:lnTo>
                  <a:pt x="31414" y="36444"/>
                </a:lnTo>
                <a:lnTo>
                  <a:pt x="32324" y="33204"/>
                </a:lnTo>
                <a:lnTo>
                  <a:pt x="48049" y="22597"/>
                </a:lnTo>
                <a:lnTo>
                  <a:pt x="51274" y="23052"/>
                </a:lnTo>
                <a:lnTo>
                  <a:pt x="65142" y="39664"/>
                </a:lnTo>
                <a:lnTo>
                  <a:pt x="64667" y="42902"/>
                </a:lnTo>
                <a:lnTo>
                  <a:pt x="63757" y="46122"/>
                </a:lnTo>
                <a:lnTo>
                  <a:pt x="62372" y="49362"/>
                </a:lnTo>
                <a:lnTo>
                  <a:pt x="60057" y="51654"/>
                </a:lnTo>
                <a:lnTo>
                  <a:pt x="57744" y="53964"/>
                </a:lnTo>
                <a:lnTo>
                  <a:pt x="54519" y="55347"/>
                </a:lnTo>
                <a:lnTo>
                  <a:pt x="51274" y="56277"/>
                </a:lnTo>
                <a:lnTo>
                  <a:pt x="48049" y="56729"/>
                </a:lnTo>
                <a:lnTo>
                  <a:pt x="44807" y="56277"/>
                </a:lnTo>
                <a:lnTo>
                  <a:pt x="41582" y="55347"/>
                </a:lnTo>
                <a:lnTo>
                  <a:pt x="38337" y="53964"/>
                </a:lnTo>
                <a:lnTo>
                  <a:pt x="36024" y="51654"/>
                </a:lnTo>
                <a:lnTo>
                  <a:pt x="33727" y="49362"/>
                </a:lnTo>
                <a:lnTo>
                  <a:pt x="32324" y="46122"/>
                </a:lnTo>
                <a:lnTo>
                  <a:pt x="31414" y="42902"/>
                </a:lnTo>
                <a:lnTo>
                  <a:pt x="30939" y="39664"/>
                </a:lnTo>
                <a:moveTo>
                  <a:pt x="146899" y="262026"/>
                </a:moveTo>
                <a:lnTo>
                  <a:pt x="45262" y="262026"/>
                </a:lnTo>
                <a:moveTo>
                  <a:pt x="239299" y="220052"/>
                </a:moveTo>
                <a:lnTo>
                  <a:pt x="45262" y="220052"/>
                </a:lnTo>
                <a:moveTo>
                  <a:pt x="239299" y="178529"/>
                </a:moveTo>
                <a:lnTo>
                  <a:pt x="45262" y="178529"/>
                </a:lnTo>
                <a:moveTo>
                  <a:pt x="239299" y="136554"/>
                </a:moveTo>
                <a:lnTo>
                  <a:pt x="45262" y="136554"/>
                </a:lnTo>
                <a:moveTo>
                  <a:pt x="236529" y="56729"/>
                </a:moveTo>
                <a:lnTo>
                  <a:pt x="233304" y="56277"/>
                </a:lnTo>
                <a:lnTo>
                  <a:pt x="230062" y="55347"/>
                </a:lnTo>
                <a:lnTo>
                  <a:pt x="226837" y="53964"/>
                </a:lnTo>
                <a:lnTo>
                  <a:pt x="224522" y="51654"/>
                </a:lnTo>
                <a:lnTo>
                  <a:pt x="222207" y="49362"/>
                </a:lnTo>
                <a:lnTo>
                  <a:pt x="220824" y="46122"/>
                </a:lnTo>
                <a:lnTo>
                  <a:pt x="219912" y="42902"/>
                </a:lnTo>
                <a:lnTo>
                  <a:pt x="219439" y="39664"/>
                </a:lnTo>
                <a:lnTo>
                  <a:pt x="219912" y="36444"/>
                </a:lnTo>
                <a:lnTo>
                  <a:pt x="236529" y="22597"/>
                </a:lnTo>
                <a:lnTo>
                  <a:pt x="239774" y="23052"/>
                </a:lnTo>
                <a:lnTo>
                  <a:pt x="253621" y="39664"/>
                </a:lnTo>
                <a:lnTo>
                  <a:pt x="253166" y="42902"/>
                </a:lnTo>
                <a:lnTo>
                  <a:pt x="239774" y="56277"/>
                </a:lnTo>
                <a:lnTo>
                  <a:pt x="236529" y="56729"/>
                </a:lnTo>
                <a:moveTo>
                  <a:pt x="48959" y="0"/>
                </a:moveTo>
                <a:lnTo>
                  <a:pt x="48959" y="38734"/>
                </a:lnTo>
                <a:moveTo>
                  <a:pt x="111807" y="0"/>
                </a:moveTo>
                <a:lnTo>
                  <a:pt x="111807" y="38734"/>
                </a:lnTo>
                <a:moveTo>
                  <a:pt x="174632" y="0"/>
                </a:moveTo>
                <a:lnTo>
                  <a:pt x="174632" y="38734"/>
                </a:lnTo>
                <a:moveTo>
                  <a:pt x="237459" y="0"/>
                </a:moveTo>
                <a:lnTo>
                  <a:pt x="237459" y="38734"/>
                </a:lnTo>
              </a:path>
            </a:pathLst>
          </a:custGeom>
          <a:noFill/>
          <a:ln w="12240">
            <a:solidFill>
              <a:srgbClr val="ff9700"/>
            </a:solidFill>
            <a:round/>
          </a:ln>
        </p:spPr>
        <p:style>
          <a:lnRef idx="0"/>
          <a:fillRef idx="0"/>
          <a:effectRef idx="0"/>
          <a:fontRef idx="minor"/>
        </p:style>
      </p:sp>
      <p:sp>
        <p:nvSpPr>
          <p:cNvPr id="579" name="CustomShape 20"/>
          <p:cNvSpPr/>
          <p:nvPr/>
        </p:nvSpPr>
        <p:spPr>
          <a:xfrm>
            <a:off x="468360" y="209880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80" name="CustomShape 21"/>
          <p:cNvSpPr/>
          <p:nvPr/>
        </p:nvSpPr>
        <p:spPr>
          <a:xfrm>
            <a:off x="7553880" y="4667400"/>
            <a:ext cx="1129320" cy="20736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581" name="CustomShape 22"/>
          <p:cNvSpPr/>
          <p:nvPr/>
        </p:nvSpPr>
        <p:spPr>
          <a:xfrm>
            <a:off x="8904960" y="4695840"/>
            <a:ext cx="151560" cy="18252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A48517D1-1714-4388-B8E3-939F40E5CE07}" type="slidenum">
              <a:rPr b="1" lang="en-US" sz="1200" spc="-1" strike="noStrike">
                <a:solidFill>
                  <a:srgbClr val="ffffff"/>
                </a:solidFill>
                <a:latin typeface="Roboto Condensed"/>
                <a:ea typeface="DejaVu Sans"/>
              </a:rPr>
              <a:t>&lt;number&gt;</a:t>
            </a:fld>
            <a:endParaRPr b="0" lang="en-US" sz="1200" spc="-1" strike="noStrike">
              <a:latin typeface="Arial"/>
            </a:endParaRPr>
          </a:p>
        </p:txBody>
      </p:sp>
      <p:sp>
        <p:nvSpPr>
          <p:cNvPr id="582" name="CustomShape 23"/>
          <p:cNvSpPr/>
          <p:nvPr/>
        </p:nvSpPr>
        <p:spPr>
          <a:xfrm>
            <a:off x="479160" y="4950360"/>
            <a:ext cx="1120680" cy="298332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58"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583" name="CustomShape 24"/>
          <p:cNvSpPr/>
          <p:nvPr/>
        </p:nvSpPr>
        <p:spPr>
          <a:xfrm>
            <a:off x="468360" y="235620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84" name="CustomShape 25"/>
          <p:cNvSpPr/>
          <p:nvPr/>
        </p:nvSpPr>
        <p:spPr>
          <a:xfrm>
            <a:off x="468360" y="261324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85" name="CustomShape 26"/>
          <p:cNvSpPr/>
          <p:nvPr/>
        </p:nvSpPr>
        <p:spPr>
          <a:xfrm>
            <a:off x="468360" y="287028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86" name="CustomShape 27"/>
          <p:cNvSpPr/>
          <p:nvPr/>
        </p:nvSpPr>
        <p:spPr>
          <a:xfrm>
            <a:off x="3730680" y="202284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87" name="CustomShape 28"/>
          <p:cNvSpPr/>
          <p:nvPr/>
        </p:nvSpPr>
        <p:spPr>
          <a:xfrm>
            <a:off x="274320" y="1247040"/>
            <a:ext cx="8136360" cy="3119760"/>
          </a:xfrm>
          <a:prstGeom prst="rect">
            <a:avLst/>
          </a:prstGeom>
          <a:noFill/>
          <a:ln>
            <a:noFill/>
          </a:ln>
        </p:spPr>
        <p:style>
          <a:lnRef idx="0"/>
          <a:fillRef idx="0"/>
          <a:effectRef idx="0"/>
          <a:fontRef idx="minor"/>
        </p:style>
        <p:txBody>
          <a:bodyPr lIns="0" rIns="0" tIns="20160" bIns="0"/>
          <a:p>
            <a:pPr>
              <a:lnSpc>
                <a:spcPct val="100000"/>
              </a:lnSpc>
            </a:pPr>
            <a:r>
              <a:rPr b="1" lang="en-US" sz="1500" spc="-1" strike="noStrike">
                <a:solidFill>
                  <a:srgbClr val="000000"/>
                </a:solidFill>
                <a:latin typeface="Arial"/>
                <a:ea typeface="Noto Sans CJK SC"/>
              </a:rPr>
              <a:t>1. Integrasi Software</a:t>
            </a:r>
            <a:endParaRPr b="0" lang="en-US" sz="1500" spc="-1" strike="noStrike">
              <a:latin typeface="Arial"/>
            </a:endParaRPr>
          </a:p>
          <a:p>
            <a:pPr>
              <a:lnSpc>
                <a:spcPct val="100000"/>
              </a:lnSpc>
            </a:pPr>
            <a:r>
              <a:rPr b="0" lang="en-US" sz="1500" spc="-1" strike="noStrike">
                <a:solidFill>
                  <a:srgbClr val="000000"/>
                </a:solidFill>
                <a:latin typeface="Arial"/>
                <a:ea typeface="Noto Sans CJK SC"/>
              </a:rPr>
              <a:t>Dalam melakukan integrasi database diperlukannya sebuah perangkat lunak atau software. Software adalah perintah (program komputer) yang dieksekusi memberikan fungsi dan petunjuk kerja seperti yang diinginkan. Struktur data yang memungkinkan program memanipulasi informasi secara proporsional dan dokumen yang menggambarkan operasi dan kegunaan program.</a:t>
            </a:r>
            <a:endParaRPr b="0" lang="en-US" sz="1500" spc="-1" strike="noStrike">
              <a:latin typeface="Arial"/>
            </a:endParaRPr>
          </a:p>
          <a:p>
            <a:pPr>
              <a:lnSpc>
                <a:spcPct val="100000"/>
              </a:lnSpc>
            </a:pPr>
            <a:endParaRPr b="0" lang="en-US" sz="1500" spc="-1" strike="noStrike">
              <a:latin typeface="Arial"/>
            </a:endParaRPr>
          </a:p>
          <a:p>
            <a:pPr>
              <a:lnSpc>
                <a:spcPct val="100000"/>
              </a:lnSpc>
            </a:pPr>
            <a:r>
              <a:rPr b="0" lang="en-US" sz="1500" spc="-1" strike="noStrike">
                <a:solidFill>
                  <a:srgbClr val="000000"/>
                </a:solidFill>
                <a:latin typeface="Arial"/>
                <a:ea typeface="Noto Sans CJK SC"/>
              </a:rPr>
              <a:t>Software memiliki dua peran, disatu sisi berfungsi sebagai sebuah produk dan disisi lain sebagai pengontrol pembuatan sebuah produk. Sebagai produk, software mengantarkan potensi perhitungan yang dibangun oleh software komputer. Software merupakan transformer informasi yang memproduksi, mengatur, memperoleh, memodifikasi, menampilkan atau memancarkan informasi, ini dapat sesederhana bit tunggal atau sekompleks sebuah simulasi multimedia. Sedangkan peran sebagai pengontrol yang dipakai untuk mengantarkan produk, software berlaku sebagai dasar untuk kontrol komputer (sistem operasi), komunikasi informasi (jaringan), dan penciptaan serta kontrol dari program-program lain (peranti dan lingkungan software).</a:t>
            </a:r>
            <a:endParaRPr b="0" lang="en-US" sz="1500" spc="-1" strike="noStrike">
              <a:latin typeface="Arial"/>
            </a:endParaRPr>
          </a:p>
        </p:txBody>
      </p:sp>
      <p:sp>
        <p:nvSpPr>
          <p:cNvPr id="588" name="CustomShape 29"/>
          <p:cNvSpPr/>
          <p:nvPr/>
        </p:nvSpPr>
        <p:spPr>
          <a:xfrm>
            <a:off x="3730680" y="264168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589" name="CustomShape 30"/>
          <p:cNvSpPr/>
          <p:nvPr/>
        </p:nvSpPr>
        <p:spPr>
          <a:xfrm>
            <a:off x="3730680" y="308016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CustomShape 1"/>
          <p:cNvSpPr/>
          <p:nvPr/>
        </p:nvSpPr>
        <p:spPr>
          <a:xfrm>
            <a:off x="6292800" y="127080"/>
            <a:ext cx="777600" cy="257040"/>
          </a:xfrm>
          <a:custGeom>
            <a:avLst/>
            <a:gdLst/>
            <a:ahLst/>
            <a:rect l="l" t="t" r="r" b="b"/>
            <a:pathLst>
              <a:path w="779779" h="259079">
                <a:moveTo>
                  <a:pt x="779448" y="258761"/>
                </a:moveTo>
                <a:lnTo>
                  <a:pt x="0" y="258761"/>
                </a:lnTo>
                <a:lnTo>
                  <a:pt x="54599" y="0"/>
                </a:lnTo>
                <a:lnTo>
                  <a:pt x="779448" y="258761"/>
                </a:lnTo>
                <a:close/>
              </a:path>
            </a:pathLst>
          </a:custGeom>
          <a:solidFill>
            <a:srgbClr val="263148"/>
          </a:solidFill>
          <a:ln>
            <a:noFill/>
          </a:ln>
        </p:spPr>
        <p:style>
          <a:lnRef idx="0"/>
          <a:fillRef idx="0"/>
          <a:effectRef idx="0"/>
          <a:fontRef idx="minor"/>
        </p:style>
      </p:sp>
      <p:grpSp>
        <p:nvGrpSpPr>
          <p:cNvPr id="591" name="Group 2"/>
          <p:cNvGrpSpPr/>
          <p:nvPr/>
        </p:nvGrpSpPr>
        <p:grpSpPr>
          <a:xfrm>
            <a:off x="0" y="0"/>
            <a:ext cx="7073640" cy="1325160"/>
            <a:chOff x="0" y="0"/>
            <a:chExt cx="7073640" cy="1325160"/>
          </a:xfrm>
        </p:grpSpPr>
        <p:sp>
          <p:nvSpPr>
            <p:cNvPr id="592" name="CustomShape 3"/>
            <p:cNvSpPr/>
            <p:nvPr/>
          </p:nvSpPr>
          <p:spPr>
            <a:xfrm>
              <a:off x="0" y="0"/>
              <a:ext cx="6754320" cy="1325160"/>
            </a:xfrm>
            <a:custGeom>
              <a:avLst/>
              <a:gdLst/>
              <a:ahLst/>
              <a:rect l="l" t="t" r="r" b="b"/>
              <a:pathLst>
                <a:path w="6756400" h="1327150">
                  <a:moveTo>
                    <a:pt x="6756374" y="0"/>
                  </a:moveTo>
                  <a:lnTo>
                    <a:pt x="5429237" y="0"/>
                  </a:lnTo>
                  <a:lnTo>
                    <a:pt x="0" y="0"/>
                  </a:lnTo>
                  <a:lnTo>
                    <a:pt x="0" y="1322387"/>
                  </a:lnTo>
                  <a:lnTo>
                    <a:pt x="5429237" y="1322387"/>
                  </a:lnTo>
                  <a:lnTo>
                    <a:pt x="5429237" y="1327150"/>
                  </a:lnTo>
                  <a:lnTo>
                    <a:pt x="6756374" y="0"/>
                  </a:lnTo>
                  <a:close/>
                </a:path>
              </a:pathLst>
            </a:custGeom>
            <a:solidFill>
              <a:srgbClr val="c6d3e6"/>
            </a:solidFill>
            <a:ln>
              <a:noFill/>
            </a:ln>
          </p:spPr>
          <p:style>
            <a:lnRef idx="0"/>
            <a:fillRef idx="0"/>
            <a:effectRef idx="0"/>
            <a:fontRef idx="minor"/>
          </p:style>
        </p:sp>
        <p:sp>
          <p:nvSpPr>
            <p:cNvPr id="593" name="CustomShape 4"/>
            <p:cNvSpPr/>
            <p:nvPr/>
          </p:nvSpPr>
          <p:spPr>
            <a:xfrm>
              <a:off x="0" y="378000"/>
              <a:ext cx="7073640" cy="772560"/>
            </a:xfrm>
            <a:custGeom>
              <a:avLst/>
              <a:gdLst/>
              <a:ahLst/>
              <a:rect l="l" t="t" r="r" b="b"/>
              <a:pathLst>
                <a:path w="7075805" h="774700">
                  <a:moveTo>
                    <a:pt x="7075449" y="3175"/>
                  </a:moveTo>
                  <a:lnTo>
                    <a:pt x="6303937" y="3175"/>
                  </a:lnTo>
                  <a:lnTo>
                    <a:pt x="6303937" y="0"/>
                  </a:lnTo>
                  <a:lnTo>
                    <a:pt x="0" y="0"/>
                  </a:lnTo>
                  <a:lnTo>
                    <a:pt x="0" y="771525"/>
                  </a:lnTo>
                  <a:lnTo>
                    <a:pt x="6303937" y="771525"/>
                  </a:lnTo>
                  <a:lnTo>
                    <a:pt x="6303937" y="774700"/>
                  </a:lnTo>
                  <a:lnTo>
                    <a:pt x="7075449" y="3175"/>
                  </a:lnTo>
                  <a:close/>
                </a:path>
              </a:pathLst>
            </a:custGeom>
            <a:solidFill>
              <a:srgbClr val="3f5277"/>
            </a:solidFill>
            <a:ln>
              <a:noFill/>
            </a:ln>
          </p:spPr>
          <p:style>
            <a:lnRef idx="0"/>
            <a:fillRef idx="0"/>
            <a:effectRef idx="0"/>
            <a:fontRef idx="minor"/>
          </p:style>
        </p:sp>
      </p:grpSp>
      <p:sp>
        <p:nvSpPr>
          <p:cNvPr id="594" name="CustomShape 5"/>
          <p:cNvSpPr/>
          <p:nvPr/>
        </p:nvSpPr>
        <p:spPr>
          <a:xfrm>
            <a:off x="6946920" y="4948200"/>
            <a:ext cx="391680" cy="12996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595" name="Group 6"/>
          <p:cNvGrpSpPr/>
          <p:nvPr/>
        </p:nvGrpSpPr>
        <p:grpSpPr>
          <a:xfrm>
            <a:off x="6950160" y="4471920"/>
            <a:ext cx="2192040" cy="669600"/>
            <a:chOff x="6950160" y="4471920"/>
            <a:chExt cx="2192040" cy="669600"/>
          </a:xfrm>
        </p:grpSpPr>
        <p:sp>
          <p:nvSpPr>
            <p:cNvPr id="596" name="CustomShape 7"/>
            <p:cNvSpPr/>
            <p:nvPr/>
          </p:nvSpPr>
          <p:spPr>
            <a:xfrm>
              <a:off x="7107120" y="4471920"/>
              <a:ext cx="2035080" cy="66960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597" name="CustomShape 8"/>
            <p:cNvSpPr/>
            <p:nvPr/>
          </p:nvSpPr>
          <p:spPr>
            <a:xfrm>
              <a:off x="6950160" y="4646520"/>
              <a:ext cx="2191680" cy="30276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598" name="CustomShape 9"/>
          <p:cNvSpPr/>
          <p:nvPr/>
        </p:nvSpPr>
        <p:spPr>
          <a:xfrm>
            <a:off x="8524800" y="193680"/>
            <a:ext cx="513720" cy="702720"/>
          </a:xfrm>
          <a:prstGeom prst="rect">
            <a:avLst/>
          </a:prstGeom>
          <a:blipFill rotWithShape="0">
            <a:blip r:embed="rId1"/>
            <a:stretch>
              <a:fillRect/>
            </a:stretch>
          </a:blipFill>
          <a:ln>
            <a:noFill/>
          </a:ln>
        </p:spPr>
        <p:style>
          <a:lnRef idx="0"/>
          <a:fillRef idx="0"/>
          <a:effectRef idx="0"/>
          <a:fontRef idx="minor"/>
        </p:style>
      </p:sp>
      <p:sp>
        <p:nvSpPr>
          <p:cNvPr id="599" name="CustomShape 10"/>
          <p:cNvSpPr/>
          <p:nvPr/>
        </p:nvSpPr>
        <p:spPr>
          <a:xfrm>
            <a:off x="7226280" y="4637160"/>
            <a:ext cx="297720" cy="297720"/>
          </a:xfrm>
          <a:prstGeom prst="rect">
            <a:avLst/>
          </a:prstGeom>
          <a:blipFill rotWithShape="0">
            <a:blip r:embed="rId2"/>
            <a:stretch>
              <a:fillRect/>
            </a:stretch>
          </a:blipFill>
          <a:ln>
            <a:noFill/>
          </a:ln>
        </p:spPr>
        <p:style>
          <a:lnRef idx="0"/>
          <a:fillRef idx="0"/>
          <a:effectRef idx="0"/>
          <a:fontRef idx="minor"/>
        </p:style>
      </p:sp>
      <p:grpSp>
        <p:nvGrpSpPr>
          <p:cNvPr id="600" name="Group 11"/>
          <p:cNvGrpSpPr/>
          <p:nvPr/>
        </p:nvGrpSpPr>
        <p:grpSpPr>
          <a:xfrm>
            <a:off x="1440" y="4903920"/>
            <a:ext cx="2033280" cy="237960"/>
            <a:chOff x="1440" y="4903920"/>
            <a:chExt cx="2033280" cy="237960"/>
          </a:xfrm>
        </p:grpSpPr>
        <p:sp>
          <p:nvSpPr>
            <p:cNvPr id="601" name="CustomShape 12"/>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602" name="CustomShape 13"/>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603" name="CustomShape 14"/>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sp>
          <p:nvSpPr>
            <p:cNvPr id="604" name="CustomShape 15"/>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605" name="CustomShape 16"/>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606" name="CustomShape 17"/>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607" name="CustomShape 18"/>
          <p:cNvSpPr/>
          <p:nvPr/>
        </p:nvSpPr>
        <p:spPr>
          <a:xfrm>
            <a:off x="887400" y="600120"/>
            <a:ext cx="4414320" cy="55044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2000" spc="-1" strike="noStrike">
                <a:solidFill>
                  <a:srgbClr val="ffffff"/>
                </a:solidFill>
                <a:latin typeface="Roboto Condensed"/>
                <a:ea typeface="DejaVu Sans"/>
              </a:rPr>
              <a:t>2. Integrasi Middleware</a:t>
            </a:r>
            <a:endParaRPr b="0" lang="en-US" sz="2000" spc="-1" strike="noStrike">
              <a:latin typeface="Arial"/>
            </a:endParaRPr>
          </a:p>
        </p:txBody>
      </p:sp>
      <p:sp>
        <p:nvSpPr>
          <p:cNvPr id="608" name="CustomShape 19"/>
          <p:cNvSpPr/>
          <p:nvPr/>
        </p:nvSpPr>
        <p:spPr>
          <a:xfrm>
            <a:off x="293760" y="574560"/>
            <a:ext cx="307800" cy="401040"/>
          </a:xfrm>
          <a:custGeom>
            <a:avLst/>
            <a:gdLst/>
            <a:ahLst/>
            <a:rect l="l" t="t" r="r" b="b"/>
            <a:pathLst>
              <a:path w="309880" h="403225">
                <a:moveTo>
                  <a:pt x="24944" y="384754"/>
                </a:moveTo>
                <a:lnTo>
                  <a:pt x="25399" y="387519"/>
                </a:lnTo>
                <a:lnTo>
                  <a:pt x="25857" y="390739"/>
                </a:lnTo>
                <a:lnTo>
                  <a:pt x="39267" y="403204"/>
                </a:lnTo>
                <a:lnTo>
                  <a:pt x="42492" y="403204"/>
                </a:lnTo>
                <a:lnTo>
                  <a:pt x="299376" y="403204"/>
                </a:lnTo>
                <a:lnTo>
                  <a:pt x="300759" y="403204"/>
                </a:lnTo>
                <a:lnTo>
                  <a:pt x="302144" y="402731"/>
                </a:lnTo>
                <a:lnTo>
                  <a:pt x="309524" y="382899"/>
                </a:lnTo>
                <a:lnTo>
                  <a:pt x="309524" y="61807"/>
                </a:lnTo>
                <a:lnTo>
                  <a:pt x="309524" y="59042"/>
                </a:lnTo>
                <a:lnTo>
                  <a:pt x="304459" y="53037"/>
                </a:lnTo>
                <a:lnTo>
                  <a:pt x="299376" y="52582"/>
                </a:lnTo>
                <a:moveTo>
                  <a:pt x="271641" y="19357"/>
                </a:moveTo>
                <a:lnTo>
                  <a:pt x="14777" y="19357"/>
                </a:lnTo>
                <a:lnTo>
                  <a:pt x="12007" y="19832"/>
                </a:lnTo>
                <a:lnTo>
                  <a:pt x="9239" y="20759"/>
                </a:lnTo>
                <a:lnTo>
                  <a:pt x="6469" y="21669"/>
                </a:lnTo>
                <a:lnTo>
                  <a:pt x="4154" y="23524"/>
                </a:lnTo>
                <a:lnTo>
                  <a:pt x="2297" y="25817"/>
                </a:lnTo>
                <a:lnTo>
                  <a:pt x="1384" y="28602"/>
                </a:lnTo>
                <a:lnTo>
                  <a:pt x="454" y="31367"/>
                </a:lnTo>
                <a:lnTo>
                  <a:pt x="0" y="34132"/>
                </a:lnTo>
                <a:lnTo>
                  <a:pt x="0" y="355224"/>
                </a:lnTo>
                <a:lnTo>
                  <a:pt x="454" y="357989"/>
                </a:lnTo>
                <a:lnTo>
                  <a:pt x="1384" y="360754"/>
                </a:lnTo>
                <a:lnTo>
                  <a:pt x="2297" y="363519"/>
                </a:lnTo>
                <a:lnTo>
                  <a:pt x="4154" y="365831"/>
                </a:lnTo>
                <a:lnTo>
                  <a:pt x="6469" y="367669"/>
                </a:lnTo>
                <a:lnTo>
                  <a:pt x="9239" y="368596"/>
                </a:lnTo>
                <a:lnTo>
                  <a:pt x="12007" y="369524"/>
                </a:lnTo>
                <a:lnTo>
                  <a:pt x="14777" y="369979"/>
                </a:lnTo>
                <a:lnTo>
                  <a:pt x="271641" y="369979"/>
                </a:lnTo>
                <a:lnTo>
                  <a:pt x="286439" y="355224"/>
                </a:lnTo>
                <a:lnTo>
                  <a:pt x="286439" y="34132"/>
                </a:lnTo>
                <a:lnTo>
                  <a:pt x="277199" y="20759"/>
                </a:lnTo>
                <a:lnTo>
                  <a:pt x="274411" y="19832"/>
                </a:lnTo>
                <a:lnTo>
                  <a:pt x="271641" y="19357"/>
                </a:lnTo>
                <a:moveTo>
                  <a:pt x="173704" y="22597"/>
                </a:moveTo>
                <a:lnTo>
                  <a:pt x="176947" y="23052"/>
                </a:lnTo>
                <a:lnTo>
                  <a:pt x="180172" y="23979"/>
                </a:lnTo>
                <a:lnTo>
                  <a:pt x="183417" y="25362"/>
                </a:lnTo>
                <a:lnTo>
                  <a:pt x="185712" y="27672"/>
                </a:lnTo>
                <a:lnTo>
                  <a:pt x="188024" y="29984"/>
                </a:lnTo>
                <a:lnTo>
                  <a:pt x="189409" y="33204"/>
                </a:lnTo>
                <a:lnTo>
                  <a:pt x="190339" y="36444"/>
                </a:lnTo>
                <a:lnTo>
                  <a:pt x="190794" y="39664"/>
                </a:lnTo>
                <a:lnTo>
                  <a:pt x="190339" y="42902"/>
                </a:lnTo>
                <a:lnTo>
                  <a:pt x="189409" y="46122"/>
                </a:lnTo>
                <a:lnTo>
                  <a:pt x="188024" y="49362"/>
                </a:lnTo>
                <a:lnTo>
                  <a:pt x="185712" y="51654"/>
                </a:lnTo>
                <a:lnTo>
                  <a:pt x="183417" y="53964"/>
                </a:lnTo>
                <a:lnTo>
                  <a:pt x="180172" y="55347"/>
                </a:lnTo>
                <a:lnTo>
                  <a:pt x="176947" y="56277"/>
                </a:lnTo>
                <a:lnTo>
                  <a:pt x="173704" y="56729"/>
                </a:lnTo>
                <a:lnTo>
                  <a:pt x="170479" y="56277"/>
                </a:lnTo>
                <a:lnTo>
                  <a:pt x="167234" y="55347"/>
                </a:lnTo>
                <a:lnTo>
                  <a:pt x="164009" y="53964"/>
                </a:lnTo>
                <a:lnTo>
                  <a:pt x="161697" y="51654"/>
                </a:lnTo>
                <a:lnTo>
                  <a:pt x="159382" y="49362"/>
                </a:lnTo>
                <a:lnTo>
                  <a:pt x="157997" y="46122"/>
                </a:lnTo>
                <a:lnTo>
                  <a:pt x="157067" y="42902"/>
                </a:lnTo>
                <a:lnTo>
                  <a:pt x="156612" y="39664"/>
                </a:lnTo>
                <a:lnTo>
                  <a:pt x="157067" y="36444"/>
                </a:lnTo>
                <a:lnTo>
                  <a:pt x="170479" y="23052"/>
                </a:lnTo>
                <a:lnTo>
                  <a:pt x="173704" y="22597"/>
                </a:lnTo>
                <a:moveTo>
                  <a:pt x="110877" y="22597"/>
                </a:moveTo>
                <a:lnTo>
                  <a:pt x="114102" y="23052"/>
                </a:lnTo>
                <a:lnTo>
                  <a:pt x="117344" y="23979"/>
                </a:lnTo>
                <a:lnTo>
                  <a:pt x="127967" y="39664"/>
                </a:lnTo>
                <a:lnTo>
                  <a:pt x="127512" y="42902"/>
                </a:lnTo>
                <a:lnTo>
                  <a:pt x="126584" y="46122"/>
                </a:lnTo>
                <a:lnTo>
                  <a:pt x="125199" y="49362"/>
                </a:lnTo>
                <a:lnTo>
                  <a:pt x="122884" y="51654"/>
                </a:lnTo>
                <a:lnTo>
                  <a:pt x="120569" y="53964"/>
                </a:lnTo>
                <a:lnTo>
                  <a:pt x="117344" y="55347"/>
                </a:lnTo>
                <a:lnTo>
                  <a:pt x="114102" y="56277"/>
                </a:lnTo>
                <a:lnTo>
                  <a:pt x="110877" y="56729"/>
                </a:lnTo>
                <a:lnTo>
                  <a:pt x="107632" y="56277"/>
                </a:lnTo>
                <a:lnTo>
                  <a:pt x="104407" y="55347"/>
                </a:lnTo>
                <a:lnTo>
                  <a:pt x="101164" y="53964"/>
                </a:lnTo>
                <a:lnTo>
                  <a:pt x="98869" y="51654"/>
                </a:lnTo>
                <a:lnTo>
                  <a:pt x="96554" y="49362"/>
                </a:lnTo>
                <a:lnTo>
                  <a:pt x="95169" y="46122"/>
                </a:lnTo>
                <a:lnTo>
                  <a:pt x="94239" y="42902"/>
                </a:lnTo>
                <a:lnTo>
                  <a:pt x="93784" y="39664"/>
                </a:lnTo>
                <a:lnTo>
                  <a:pt x="94239" y="36444"/>
                </a:lnTo>
                <a:lnTo>
                  <a:pt x="95169" y="33204"/>
                </a:lnTo>
                <a:lnTo>
                  <a:pt x="96554" y="29984"/>
                </a:lnTo>
                <a:lnTo>
                  <a:pt x="98869" y="27672"/>
                </a:lnTo>
                <a:lnTo>
                  <a:pt x="101164" y="25362"/>
                </a:lnTo>
                <a:lnTo>
                  <a:pt x="104407" y="23979"/>
                </a:lnTo>
                <a:lnTo>
                  <a:pt x="107632" y="23052"/>
                </a:lnTo>
                <a:lnTo>
                  <a:pt x="110877" y="22597"/>
                </a:lnTo>
                <a:moveTo>
                  <a:pt x="30939" y="39664"/>
                </a:moveTo>
                <a:lnTo>
                  <a:pt x="31414" y="36444"/>
                </a:lnTo>
                <a:lnTo>
                  <a:pt x="32324" y="33204"/>
                </a:lnTo>
                <a:lnTo>
                  <a:pt x="48049" y="22597"/>
                </a:lnTo>
                <a:lnTo>
                  <a:pt x="51274" y="23052"/>
                </a:lnTo>
                <a:lnTo>
                  <a:pt x="65142" y="39664"/>
                </a:lnTo>
                <a:lnTo>
                  <a:pt x="64667" y="42902"/>
                </a:lnTo>
                <a:lnTo>
                  <a:pt x="63757" y="46122"/>
                </a:lnTo>
                <a:lnTo>
                  <a:pt x="62372" y="49362"/>
                </a:lnTo>
                <a:lnTo>
                  <a:pt x="60057" y="51654"/>
                </a:lnTo>
                <a:lnTo>
                  <a:pt x="57744" y="53964"/>
                </a:lnTo>
                <a:lnTo>
                  <a:pt x="54519" y="55347"/>
                </a:lnTo>
                <a:lnTo>
                  <a:pt x="51274" y="56277"/>
                </a:lnTo>
                <a:lnTo>
                  <a:pt x="48049" y="56729"/>
                </a:lnTo>
                <a:lnTo>
                  <a:pt x="44807" y="56277"/>
                </a:lnTo>
                <a:lnTo>
                  <a:pt x="41582" y="55347"/>
                </a:lnTo>
                <a:lnTo>
                  <a:pt x="38337" y="53964"/>
                </a:lnTo>
                <a:lnTo>
                  <a:pt x="36024" y="51654"/>
                </a:lnTo>
                <a:lnTo>
                  <a:pt x="33727" y="49362"/>
                </a:lnTo>
                <a:lnTo>
                  <a:pt x="32324" y="46122"/>
                </a:lnTo>
                <a:lnTo>
                  <a:pt x="31414" y="42902"/>
                </a:lnTo>
                <a:lnTo>
                  <a:pt x="30939" y="39664"/>
                </a:lnTo>
                <a:moveTo>
                  <a:pt x="146899" y="262026"/>
                </a:moveTo>
                <a:lnTo>
                  <a:pt x="45262" y="262026"/>
                </a:lnTo>
                <a:moveTo>
                  <a:pt x="239299" y="220052"/>
                </a:moveTo>
                <a:lnTo>
                  <a:pt x="45262" y="220052"/>
                </a:lnTo>
                <a:moveTo>
                  <a:pt x="239299" y="178529"/>
                </a:moveTo>
                <a:lnTo>
                  <a:pt x="45262" y="178529"/>
                </a:lnTo>
                <a:moveTo>
                  <a:pt x="239299" y="136554"/>
                </a:moveTo>
                <a:lnTo>
                  <a:pt x="45262" y="136554"/>
                </a:lnTo>
                <a:moveTo>
                  <a:pt x="236529" y="56729"/>
                </a:moveTo>
                <a:lnTo>
                  <a:pt x="233304" y="56277"/>
                </a:lnTo>
                <a:lnTo>
                  <a:pt x="230062" y="55347"/>
                </a:lnTo>
                <a:lnTo>
                  <a:pt x="226837" y="53964"/>
                </a:lnTo>
                <a:lnTo>
                  <a:pt x="224522" y="51654"/>
                </a:lnTo>
                <a:lnTo>
                  <a:pt x="222207" y="49362"/>
                </a:lnTo>
                <a:lnTo>
                  <a:pt x="220824" y="46122"/>
                </a:lnTo>
                <a:lnTo>
                  <a:pt x="219912" y="42902"/>
                </a:lnTo>
                <a:lnTo>
                  <a:pt x="219439" y="39664"/>
                </a:lnTo>
                <a:lnTo>
                  <a:pt x="219912" y="36444"/>
                </a:lnTo>
                <a:lnTo>
                  <a:pt x="236529" y="22597"/>
                </a:lnTo>
                <a:lnTo>
                  <a:pt x="239774" y="23052"/>
                </a:lnTo>
                <a:lnTo>
                  <a:pt x="253621" y="39664"/>
                </a:lnTo>
                <a:lnTo>
                  <a:pt x="253166" y="42902"/>
                </a:lnTo>
                <a:lnTo>
                  <a:pt x="239774" y="56277"/>
                </a:lnTo>
                <a:lnTo>
                  <a:pt x="236529" y="56729"/>
                </a:lnTo>
                <a:moveTo>
                  <a:pt x="48959" y="0"/>
                </a:moveTo>
                <a:lnTo>
                  <a:pt x="48959" y="38734"/>
                </a:lnTo>
                <a:moveTo>
                  <a:pt x="111807" y="0"/>
                </a:moveTo>
                <a:lnTo>
                  <a:pt x="111807" y="38734"/>
                </a:lnTo>
                <a:moveTo>
                  <a:pt x="174632" y="0"/>
                </a:moveTo>
                <a:lnTo>
                  <a:pt x="174632" y="38734"/>
                </a:lnTo>
                <a:moveTo>
                  <a:pt x="237459" y="0"/>
                </a:moveTo>
                <a:lnTo>
                  <a:pt x="237459" y="38734"/>
                </a:lnTo>
              </a:path>
            </a:pathLst>
          </a:custGeom>
          <a:noFill/>
          <a:ln w="12240">
            <a:solidFill>
              <a:srgbClr val="ff9700"/>
            </a:solidFill>
            <a:round/>
          </a:ln>
        </p:spPr>
        <p:style>
          <a:lnRef idx="0"/>
          <a:fillRef idx="0"/>
          <a:effectRef idx="0"/>
          <a:fontRef idx="minor"/>
        </p:style>
      </p:sp>
      <p:sp>
        <p:nvSpPr>
          <p:cNvPr id="609" name="CustomShape 20"/>
          <p:cNvSpPr/>
          <p:nvPr/>
        </p:nvSpPr>
        <p:spPr>
          <a:xfrm>
            <a:off x="468360" y="209880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10" name="CustomShape 21"/>
          <p:cNvSpPr/>
          <p:nvPr/>
        </p:nvSpPr>
        <p:spPr>
          <a:xfrm>
            <a:off x="7553880" y="4667400"/>
            <a:ext cx="1129320" cy="20736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611" name="CustomShape 22"/>
          <p:cNvSpPr/>
          <p:nvPr/>
        </p:nvSpPr>
        <p:spPr>
          <a:xfrm>
            <a:off x="8904960" y="4695840"/>
            <a:ext cx="151560" cy="18252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D3DF15F5-8FF2-4786-8F5C-0B54D1F2CC67}" type="slidenum">
              <a:rPr b="1" lang="en-US" sz="1200" spc="-1" strike="noStrike">
                <a:solidFill>
                  <a:srgbClr val="ffffff"/>
                </a:solidFill>
                <a:latin typeface="Roboto Condensed"/>
                <a:ea typeface="DejaVu Sans"/>
              </a:rPr>
              <a:t>&lt;number&gt;</a:t>
            </a:fld>
            <a:endParaRPr b="0" lang="en-US" sz="1200" spc="-1" strike="noStrike">
              <a:latin typeface="Arial"/>
            </a:endParaRPr>
          </a:p>
        </p:txBody>
      </p:sp>
      <p:sp>
        <p:nvSpPr>
          <p:cNvPr id="612" name="CustomShape 23"/>
          <p:cNvSpPr/>
          <p:nvPr/>
        </p:nvSpPr>
        <p:spPr>
          <a:xfrm>
            <a:off x="479160" y="4950360"/>
            <a:ext cx="1120680" cy="298332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58"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613" name="CustomShape 24"/>
          <p:cNvSpPr/>
          <p:nvPr/>
        </p:nvSpPr>
        <p:spPr>
          <a:xfrm>
            <a:off x="468360" y="235620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14" name="CustomShape 25"/>
          <p:cNvSpPr/>
          <p:nvPr/>
        </p:nvSpPr>
        <p:spPr>
          <a:xfrm>
            <a:off x="468360" y="261324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15" name="CustomShape 26"/>
          <p:cNvSpPr/>
          <p:nvPr/>
        </p:nvSpPr>
        <p:spPr>
          <a:xfrm>
            <a:off x="468360" y="287028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16" name="CustomShape 27"/>
          <p:cNvSpPr/>
          <p:nvPr/>
        </p:nvSpPr>
        <p:spPr>
          <a:xfrm>
            <a:off x="3730680" y="202284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17" name="CustomShape 28"/>
          <p:cNvSpPr/>
          <p:nvPr/>
        </p:nvSpPr>
        <p:spPr>
          <a:xfrm>
            <a:off x="274320" y="1319040"/>
            <a:ext cx="8136360" cy="739440"/>
          </a:xfrm>
          <a:prstGeom prst="rect">
            <a:avLst/>
          </a:prstGeom>
          <a:noFill/>
          <a:ln>
            <a:noFill/>
          </a:ln>
        </p:spPr>
        <p:style>
          <a:lnRef idx="0"/>
          <a:fillRef idx="0"/>
          <a:effectRef idx="0"/>
          <a:fontRef idx="minor"/>
        </p:style>
        <p:txBody>
          <a:bodyPr lIns="0" rIns="0" tIns="20160" bIns="0"/>
          <a:p>
            <a:pPr marL="12600">
              <a:lnSpc>
                <a:spcPct val="100000"/>
              </a:lnSpc>
              <a:spcBef>
                <a:spcPts val="289"/>
              </a:spcBef>
              <a:spcAft>
                <a:spcPts val="289"/>
              </a:spcAft>
            </a:pPr>
            <a:r>
              <a:rPr b="0" lang="en-US" sz="1600" spc="-1" strike="noStrike">
                <a:solidFill>
                  <a:srgbClr val="000000"/>
                </a:solidFill>
                <a:latin typeface="Arial"/>
                <a:ea typeface="Noto Sans CJK SC"/>
              </a:rPr>
              <a:t>Middleware adalah perangkat lunak komputer yang memberikan layanan untuk menghubungkan bagian-bagian berbeda dari sebuah aplikasi dengan sistem operasi. Middleware umumnya digunakan dalan sistem terdistribusi untuk memudahkan pengembang perangkat lunak dalam melakukan komunikasi input/output.</a:t>
            </a:r>
            <a:endParaRPr b="0" lang="en-US" sz="1600" spc="-1" strike="noStrike">
              <a:latin typeface="Arial"/>
            </a:endParaRPr>
          </a:p>
        </p:txBody>
      </p:sp>
      <p:sp>
        <p:nvSpPr>
          <p:cNvPr id="618" name="CustomShape 29"/>
          <p:cNvSpPr/>
          <p:nvPr/>
        </p:nvSpPr>
        <p:spPr>
          <a:xfrm>
            <a:off x="3730680" y="264168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19" name="CustomShape 30"/>
          <p:cNvSpPr/>
          <p:nvPr/>
        </p:nvSpPr>
        <p:spPr>
          <a:xfrm>
            <a:off x="3730680" y="308016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pic>
        <p:nvPicPr>
          <p:cNvPr id="620" name="" descr=""/>
          <p:cNvPicPr/>
          <p:nvPr/>
        </p:nvPicPr>
        <p:blipFill>
          <a:blip r:embed="rId4"/>
          <a:stretch/>
        </p:blipFill>
        <p:spPr>
          <a:xfrm>
            <a:off x="1781280" y="2377440"/>
            <a:ext cx="5099400" cy="2375640"/>
          </a:xfrm>
          <a:prstGeom prst="rect">
            <a:avLst/>
          </a:prstGeom>
          <a:ln>
            <a:noFill/>
          </a:ln>
        </p:spPr>
      </p:pic>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CustomShape 1"/>
          <p:cNvSpPr/>
          <p:nvPr/>
        </p:nvSpPr>
        <p:spPr>
          <a:xfrm>
            <a:off x="6292800" y="127080"/>
            <a:ext cx="777600" cy="257040"/>
          </a:xfrm>
          <a:custGeom>
            <a:avLst/>
            <a:gdLst/>
            <a:ahLst/>
            <a:rect l="l" t="t" r="r" b="b"/>
            <a:pathLst>
              <a:path w="779779" h="259079">
                <a:moveTo>
                  <a:pt x="779448" y="258761"/>
                </a:moveTo>
                <a:lnTo>
                  <a:pt x="0" y="258761"/>
                </a:lnTo>
                <a:lnTo>
                  <a:pt x="54599" y="0"/>
                </a:lnTo>
                <a:lnTo>
                  <a:pt x="779448" y="258761"/>
                </a:lnTo>
                <a:close/>
              </a:path>
            </a:pathLst>
          </a:custGeom>
          <a:solidFill>
            <a:srgbClr val="263148"/>
          </a:solidFill>
          <a:ln>
            <a:noFill/>
          </a:ln>
        </p:spPr>
        <p:style>
          <a:lnRef idx="0"/>
          <a:fillRef idx="0"/>
          <a:effectRef idx="0"/>
          <a:fontRef idx="minor"/>
        </p:style>
      </p:sp>
      <p:grpSp>
        <p:nvGrpSpPr>
          <p:cNvPr id="622" name="Group 2"/>
          <p:cNvGrpSpPr/>
          <p:nvPr/>
        </p:nvGrpSpPr>
        <p:grpSpPr>
          <a:xfrm>
            <a:off x="0" y="0"/>
            <a:ext cx="7073640" cy="1325160"/>
            <a:chOff x="0" y="0"/>
            <a:chExt cx="7073640" cy="1325160"/>
          </a:xfrm>
        </p:grpSpPr>
        <p:sp>
          <p:nvSpPr>
            <p:cNvPr id="623" name="CustomShape 3"/>
            <p:cNvSpPr/>
            <p:nvPr/>
          </p:nvSpPr>
          <p:spPr>
            <a:xfrm>
              <a:off x="0" y="0"/>
              <a:ext cx="6754320" cy="1325160"/>
            </a:xfrm>
            <a:custGeom>
              <a:avLst/>
              <a:gdLst/>
              <a:ahLst/>
              <a:rect l="l" t="t" r="r" b="b"/>
              <a:pathLst>
                <a:path w="6756400" h="1327150">
                  <a:moveTo>
                    <a:pt x="6756374" y="0"/>
                  </a:moveTo>
                  <a:lnTo>
                    <a:pt x="5429237" y="0"/>
                  </a:lnTo>
                  <a:lnTo>
                    <a:pt x="0" y="0"/>
                  </a:lnTo>
                  <a:lnTo>
                    <a:pt x="0" y="1322387"/>
                  </a:lnTo>
                  <a:lnTo>
                    <a:pt x="5429237" y="1322387"/>
                  </a:lnTo>
                  <a:lnTo>
                    <a:pt x="5429237" y="1327150"/>
                  </a:lnTo>
                  <a:lnTo>
                    <a:pt x="6756374" y="0"/>
                  </a:lnTo>
                  <a:close/>
                </a:path>
              </a:pathLst>
            </a:custGeom>
            <a:solidFill>
              <a:srgbClr val="c6d3e6"/>
            </a:solidFill>
            <a:ln>
              <a:noFill/>
            </a:ln>
          </p:spPr>
          <p:style>
            <a:lnRef idx="0"/>
            <a:fillRef idx="0"/>
            <a:effectRef idx="0"/>
            <a:fontRef idx="minor"/>
          </p:style>
        </p:sp>
        <p:sp>
          <p:nvSpPr>
            <p:cNvPr id="624" name="CustomShape 4"/>
            <p:cNvSpPr/>
            <p:nvPr/>
          </p:nvSpPr>
          <p:spPr>
            <a:xfrm>
              <a:off x="0" y="378000"/>
              <a:ext cx="7073640" cy="772560"/>
            </a:xfrm>
            <a:custGeom>
              <a:avLst/>
              <a:gdLst/>
              <a:ahLst/>
              <a:rect l="l" t="t" r="r" b="b"/>
              <a:pathLst>
                <a:path w="7075805" h="774700">
                  <a:moveTo>
                    <a:pt x="7075449" y="3175"/>
                  </a:moveTo>
                  <a:lnTo>
                    <a:pt x="6303937" y="3175"/>
                  </a:lnTo>
                  <a:lnTo>
                    <a:pt x="6303937" y="0"/>
                  </a:lnTo>
                  <a:lnTo>
                    <a:pt x="0" y="0"/>
                  </a:lnTo>
                  <a:lnTo>
                    <a:pt x="0" y="771525"/>
                  </a:lnTo>
                  <a:lnTo>
                    <a:pt x="6303937" y="771525"/>
                  </a:lnTo>
                  <a:lnTo>
                    <a:pt x="6303937" y="774700"/>
                  </a:lnTo>
                  <a:lnTo>
                    <a:pt x="7075449" y="3175"/>
                  </a:lnTo>
                  <a:close/>
                </a:path>
              </a:pathLst>
            </a:custGeom>
            <a:solidFill>
              <a:srgbClr val="3f5277"/>
            </a:solidFill>
            <a:ln>
              <a:noFill/>
            </a:ln>
          </p:spPr>
          <p:style>
            <a:lnRef idx="0"/>
            <a:fillRef idx="0"/>
            <a:effectRef idx="0"/>
            <a:fontRef idx="minor"/>
          </p:style>
        </p:sp>
      </p:grpSp>
      <p:sp>
        <p:nvSpPr>
          <p:cNvPr id="625" name="CustomShape 5"/>
          <p:cNvSpPr/>
          <p:nvPr/>
        </p:nvSpPr>
        <p:spPr>
          <a:xfrm>
            <a:off x="6946920" y="4948200"/>
            <a:ext cx="391680" cy="12996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626" name="Group 6"/>
          <p:cNvGrpSpPr/>
          <p:nvPr/>
        </p:nvGrpSpPr>
        <p:grpSpPr>
          <a:xfrm>
            <a:off x="6950160" y="4471920"/>
            <a:ext cx="2192040" cy="669600"/>
            <a:chOff x="6950160" y="4471920"/>
            <a:chExt cx="2192040" cy="669600"/>
          </a:xfrm>
        </p:grpSpPr>
        <p:sp>
          <p:nvSpPr>
            <p:cNvPr id="627" name="CustomShape 7"/>
            <p:cNvSpPr/>
            <p:nvPr/>
          </p:nvSpPr>
          <p:spPr>
            <a:xfrm>
              <a:off x="7107120" y="4471920"/>
              <a:ext cx="2035080" cy="66960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628" name="CustomShape 8"/>
            <p:cNvSpPr/>
            <p:nvPr/>
          </p:nvSpPr>
          <p:spPr>
            <a:xfrm>
              <a:off x="6950160" y="4646520"/>
              <a:ext cx="2191680" cy="30276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629" name="CustomShape 9"/>
          <p:cNvSpPr/>
          <p:nvPr/>
        </p:nvSpPr>
        <p:spPr>
          <a:xfrm>
            <a:off x="8524800" y="193680"/>
            <a:ext cx="513720" cy="702720"/>
          </a:xfrm>
          <a:prstGeom prst="rect">
            <a:avLst/>
          </a:prstGeom>
          <a:blipFill rotWithShape="0">
            <a:blip r:embed="rId1"/>
            <a:stretch>
              <a:fillRect/>
            </a:stretch>
          </a:blipFill>
          <a:ln>
            <a:noFill/>
          </a:ln>
        </p:spPr>
        <p:style>
          <a:lnRef idx="0"/>
          <a:fillRef idx="0"/>
          <a:effectRef idx="0"/>
          <a:fontRef idx="minor"/>
        </p:style>
      </p:sp>
      <p:sp>
        <p:nvSpPr>
          <p:cNvPr id="630" name="CustomShape 10"/>
          <p:cNvSpPr/>
          <p:nvPr/>
        </p:nvSpPr>
        <p:spPr>
          <a:xfrm>
            <a:off x="7226280" y="4637160"/>
            <a:ext cx="297720" cy="297720"/>
          </a:xfrm>
          <a:prstGeom prst="rect">
            <a:avLst/>
          </a:prstGeom>
          <a:blipFill rotWithShape="0">
            <a:blip r:embed="rId2"/>
            <a:stretch>
              <a:fillRect/>
            </a:stretch>
          </a:blipFill>
          <a:ln>
            <a:noFill/>
          </a:ln>
        </p:spPr>
        <p:style>
          <a:lnRef idx="0"/>
          <a:fillRef idx="0"/>
          <a:effectRef idx="0"/>
          <a:fontRef idx="minor"/>
        </p:style>
      </p:sp>
      <p:grpSp>
        <p:nvGrpSpPr>
          <p:cNvPr id="631" name="Group 11"/>
          <p:cNvGrpSpPr/>
          <p:nvPr/>
        </p:nvGrpSpPr>
        <p:grpSpPr>
          <a:xfrm>
            <a:off x="1440" y="4903920"/>
            <a:ext cx="2033280" cy="237960"/>
            <a:chOff x="1440" y="4903920"/>
            <a:chExt cx="2033280" cy="237960"/>
          </a:xfrm>
        </p:grpSpPr>
        <p:sp>
          <p:nvSpPr>
            <p:cNvPr id="632" name="CustomShape 12"/>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633" name="CustomShape 13"/>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634" name="CustomShape 14"/>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sp>
          <p:nvSpPr>
            <p:cNvPr id="635" name="CustomShape 15"/>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636" name="CustomShape 16"/>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637" name="CustomShape 17"/>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638" name="CustomShape 18"/>
          <p:cNvSpPr/>
          <p:nvPr/>
        </p:nvSpPr>
        <p:spPr>
          <a:xfrm>
            <a:off x="887400" y="600120"/>
            <a:ext cx="4414320" cy="55044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2000" spc="-1" strike="noStrike">
                <a:solidFill>
                  <a:srgbClr val="ffffff"/>
                </a:solidFill>
                <a:latin typeface="Roboto Condensed"/>
                <a:ea typeface="DejaVu Sans"/>
              </a:rPr>
              <a:t>Integrasi Middleware</a:t>
            </a:r>
            <a:endParaRPr b="0" lang="en-US" sz="2000" spc="-1" strike="noStrike">
              <a:latin typeface="Arial"/>
            </a:endParaRPr>
          </a:p>
        </p:txBody>
      </p:sp>
      <p:sp>
        <p:nvSpPr>
          <p:cNvPr id="639" name="CustomShape 19"/>
          <p:cNvSpPr/>
          <p:nvPr/>
        </p:nvSpPr>
        <p:spPr>
          <a:xfrm>
            <a:off x="293760" y="574560"/>
            <a:ext cx="307800" cy="401040"/>
          </a:xfrm>
          <a:custGeom>
            <a:avLst/>
            <a:gdLst/>
            <a:ahLst/>
            <a:rect l="l" t="t" r="r" b="b"/>
            <a:pathLst>
              <a:path w="309880" h="403225">
                <a:moveTo>
                  <a:pt x="24944" y="384754"/>
                </a:moveTo>
                <a:lnTo>
                  <a:pt x="25399" y="387519"/>
                </a:lnTo>
                <a:lnTo>
                  <a:pt x="25857" y="390739"/>
                </a:lnTo>
                <a:lnTo>
                  <a:pt x="39267" y="403204"/>
                </a:lnTo>
                <a:lnTo>
                  <a:pt x="42492" y="403204"/>
                </a:lnTo>
                <a:lnTo>
                  <a:pt x="299376" y="403204"/>
                </a:lnTo>
                <a:lnTo>
                  <a:pt x="300759" y="403204"/>
                </a:lnTo>
                <a:lnTo>
                  <a:pt x="302144" y="402731"/>
                </a:lnTo>
                <a:lnTo>
                  <a:pt x="309524" y="382899"/>
                </a:lnTo>
                <a:lnTo>
                  <a:pt x="309524" y="61807"/>
                </a:lnTo>
                <a:lnTo>
                  <a:pt x="309524" y="59042"/>
                </a:lnTo>
                <a:lnTo>
                  <a:pt x="304459" y="53037"/>
                </a:lnTo>
                <a:lnTo>
                  <a:pt x="299376" y="52582"/>
                </a:lnTo>
                <a:moveTo>
                  <a:pt x="271641" y="19357"/>
                </a:moveTo>
                <a:lnTo>
                  <a:pt x="14777" y="19357"/>
                </a:lnTo>
                <a:lnTo>
                  <a:pt x="12007" y="19832"/>
                </a:lnTo>
                <a:lnTo>
                  <a:pt x="9239" y="20759"/>
                </a:lnTo>
                <a:lnTo>
                  <a:pt x="6469" y="21669"/>
                </a:lnTo>
                <a:lnTo>
                  <a:pt x="4154" y="23524"/>
                </a:lnTo>
                <a:lnTo>
                  <a:pt x="2297" y="25817"/>
                </a:lnTo>
                <a:lnTo>
                  <a:pt x="1384" y="28602"/>
                </a:lnTo>
                <a:lnTo>
                  <a:pt x="454" y="31367"/>
                </a:lnTo>
                <a:lnTo>
                  <a:pt x="0" y="34132"/>
                </a:lnTo>
                <a:lnTo>
                  <a:pt x="0" y="355224"/>
                </a:lnTo>
                <a:lnTo>
                  <a:pt x="454" y="357989"/>
                </a:lnTo>
                <a:lnTo>
                  <a:pt x="1384" y="360754"/>
                </a:lnTo>
                <a:lnTo>
                  <a:pt x="2297" y="363519"/>
                </a:lnTo>
                <a:lnTo>
                  <a:pt x="4154" y="365831"/>
                </a:lnTo>
                <a:lnTo>
                  <a:pt x="6469" y="367669"/>
                </a:lnTo>
                <a:lnTo>
                  <a:pt x="9239" y="368596"/>
                </a:lnTo>
                <a:lnTo>
                  <a:pt x="12007" y="369524"/>
                </a:lnTo>
                <a:lnTo>
                  <a:pt x="14777" y="369979"/>
                </a:lnTo>
                <a:lnTo>
                  <a:pt x="271641" y="369979"/>
                </a:lnTo>
                <a:lnTo>
                  <a:pt x="286439" y="355224"/>
                </a:lnTo>
                <a:lnTo>
                  <a:pt x="286439" y="34132"/>
                </a:lnTo>
                <a:lnTo>
                  <a:pt x="277199" y="20759"/>
                </a:lnTo>
                <a:lnTo>
                  <a:pt x="274411" y="19832"/>
                </a:lnTo>
                <a:lnTo>
                  <a:pt x="271641" y="19357"/>
                </a:lnTo>
                <a:moveTo>
                  <a:pt x="173704" y="22597"/>
                </a:moveTo>
                <a:lnTo>
                  <a:pt x="176947" y="23052"/>
                </a:lnTo>
                <a:lnTo>
                  <a:pt x="180172" y="23979"/>
                </a:lnTo>
                <a:lnTo>
                  <a:pt x="183417" y="25362"/>
                </a:lnTo>
                <a:lnTo>
                  <a:pt x="185712" y="27672"/>
                </a:lnTo>
                <a:lnTo>
                  <a:pt x="188024" y="29984"/>
                </a:lnTo>
                <a:lnTo>
                  <a:pt x="189409" y="33204"/>
                </a:lnTo>
                <a:lnTo>
                  <a:pt x="190339" y="36444"/>
                </a:lnTo>
                <a:lnTo>
                  <a:pt x="190794" y="39664"/>
                </a:lnTo>
                <a:lnTo>
                  <a:pt x="190339" y="42902"/>
                </a:lnTo>
                <a:lnTo>
                  <a:pt x="189409" y="46122"/>
                </a:lnTo>
                <a:lnTo>
                  <a:pt x="188024" y="49362"/>
                </a:lnTo>
                <a:lnTo>
                  <a:pt x="185712" y="51654"/>
                </a:lnTo>
                <a:lnTo>
                  <a:pt x="183417" y="53964"/>
                </a:lnTo>
                <a:lnTo>
                  <a:pt x="180172" y="55347"/>
                </a:lnTo>
                <a:lnTo>
                  <a:pt x="176947" y="56277"/>
                </a:lnTo>
                <a:lnTo>
                  <a:pt x="173704" y="56729"/>
                </a:lnTo>
                <a:lnTo>
                  <a:pt x="170479" y="56277"/>
                </a:lnTo>
                <a:lnTo>
                  <a:pt x="167234" y="55347"/>
                </a:lnTo>
                <a:lnTo>
                  <a:pt x="164009" y="53964"/>
                </a:lnTo>
                <a:lnTo>
                  <a:pt x="161697" y="51654"/>
                </a:lnTo>
                <a:lnTo>
                  <a:pt x="159382" y="49362"/>
                </a:lnTo>
                <a:lnTo>
                  <a:pt x="157997" y="46122"/>
                </a:lnTo>
                <a:lnTo>
                  <a:pt x="157067" y="42902"/>
                </a:lnTo>
                <a:lnTo>
                  <a:pt x="156612" y="39664"/>
                </a:lnTo>
                <a:lnTo>
                  <a:pt x="157067" y="36444"/>
                </a:lnTo>
                <a:lnTo>
                  <a:pt x="170479" y="23052"/>
                </a:lnTo>
                <a:lnTo>
                  <a:pt x="173704" y="22597"/>
                </a:lnTo>
                <a:moveTo>
                  <a:pt x="110877" y="22597"/>
                </a:moveTo>
                <a:lnTo>
                  <a:pt x="114102" y="23052"/>
                </a:lnTo>
                <a:lnTo>
                  <a:pt x="117344" y="23979"/>
                </a:lnTo>
                <a:lnTo>
                  <a:pt x="127967" y="39664"/>
                </a:lnTo>
                <a:lnTo>
                  <a:pt x="127512" y="42902"/>
                </a:lnTo>
                <a:lnTo>
                  <a:pt x="126584" y="46122"/>
                </a:lnTo>
                <a:lnTo>
                  <a:pt x="125199" y="49362"/>
                </a:lnTo>
                <a:lnTo>
                  <a:pt x="122884" y="51654"/>
                </a:lnTo>
                <a:lnTo>
                  <a:pt x="120569" y="53964"/>
                </a:lnTo>
                <a:lnTo>
                  <a:pt x="117344" y="55347"/>
                </a:lnTo>
                <a:lnTo>
                  <a:pt x="114102" y="56277"/>
                </a:lnTo>
                <a:lnTo>
                  <a:pt x="110877" y="56729"/>
                </a:lnTo>
                <a:lnTo>
                  <a:pt x="107632" y="56277"/>
                </a:lnTo>
                <a:lnTo>
                  <a:pt x="104407" y="55347"/>
                </a:lnTo>
                <a:lnTo>
                  <a:pt x="101164" y="53964"/>
                </a:lnTo>
                <a:lnTo>
                  <a:pt x="98869" y="51654"/>
                </a:lnTo>
                <a:lnTo>
                  <a:pt x="96554" y="49362"/>
                </a:lnTo>
                <a:lnTo>
                  <a:pt x="95169" y="46122"/>
                </a:lnTo>
                <a:lnTo>
                  <a:pt x="94239" y="42902"/>
                </a:lnTo>
                <a:lnTo>
                  <a:pt x="93784" y="39664"/>
                </a:lnTo>
                <a:lnTo>
                  <a:pt x="94239" y="36444"/>
                </a:lnTo>
                <a:lnTo>
                  <a:pt x="95169" y="33204"/>
                </a:lnTo>
                <a:lnTo>
                  <a:pt x="96554" y="29984"/>
                </a:lnTo>
                <a:lnTo>
                  <a:pt x="98869" y="27672"/>
                </a:lnTo>
                <a:lnTo>
                  <a:pt x="101164" y="25362"/>
                </a:lnTo>
                <a:lnTo>
                  <a:pt x="104407" y="23979"/>
                </a:lnTo>
                <a:lnTo>
                  <a:pt x="107632" y="23052"/>
                </a:lnTo>
                <a:lnTo>
                  <a:pt x="110877" y="22597"/>
                </a:lnTo>
                <a:moveTo>
                  <a:pt x="30939" y="39664"/>
                </a:moveTo>
                <a:lnTo>
                  <a:pt x="31414" y="36444"/>
                </a:lnTo>
                <a:lnTo>
                  <a:pt x="32324" y="33204"/>
                </a:lnTo>
                <a:lnTo>
                  <a:pt x="48049" y="22597"/>
                </a:lnTo>
                <a:lnTo>
                  <a:pt x="51274" y="23052"/>
                </a:lnTo>
                <a:lnTo>
                  <a:pt x="65142" y="39664"/>
                </a:lnTo>
                <a:lnTo>
                  <a:pt x="64667" y="42902"/>
                </a:lnTo>
                <a:lnTo>
                  <a:pt x="63757" y="46122"/>
                </a:lnTo>
                <a:lnTo>
                  <a:pt x="62372" y="49362"/>
                </a:lnTo>
                <a:lnTo>
                  <a:pt x="60057" y="51654"/>
                </a:lnTo>
                <a:lnTo>
                  <a:pt x="57744" y="53964"/>
                </a:lnTo>
                <a:lnTo>
                  <a:pt x="54519" y="55347"/>
                </a:lnTo>
                <a:lnTo>
                  <a:pt x="51274" y="56277"/>
                </a:lnTo>
                <a:lnTo>
                  <a:pt x="48049" y="56729"/>
                </a:lnTo>
                <a:lnTo>
                  <a:pt x="44807" y="56277"/>
                </a:lnTo>
                <a:lnTo>
                  <a:pt x="41582" y="55347"/>
                </a:lnTo>
                <a:lnTo>
                  <a:pt x="38337" y="53964"/>
                </a:lnTo>
                <a:lnTo>
                  <a:pt x="36024" y="51654"/>
                </a:lnTo>
                <a:lnTo>
                  <a:pt x="33727" y="49362"/>
                </a:lnTo>
                <a:lnTo>
                  <a:pt x="32324" y="46122"/>
                </a:lnTo>
                <a:lnTo>
                  <a:pt x="31414" y="42902"/>
                </a:lnTo>
                <a:lnTo>
                  <a:pt x="30939" y="39664"/>
                </a:lnTo>
                <a:moveTo>
                  <a:pt x="146899" y="262026"/>
                </a:moveTo>
                <a:lnTo>
                  <a:pt x="45262" y="262026"/>
                </a:lnTo>
                <a:moveTo>
                  <a:pt x="239299" y="220052"/>
                </a:moveTo>
                <a:lnTo>
                  <a:pt x="45262" y="220052"/>
                </a:lnTo>
                <a:moveTo>
                  <a:pt x="239299" y="178529"/>
                </a:moveTo>
                <a:lnTo>
                  <a:pt x="45262" y="178529"/>
                </a:lnTo>
                <a:moveTo>
                  <a:pt x="239299" y="136554"/>
                </a:moveTo>
                <a:lnTo>
                  <a:pt x="45262" y="136554"/>
                </a:lnTo>
                <a:moveTo>
                  <a:pt x="236529" y="56729"/>
                </a:moveTo>
                <a:lnTo>
                  <a:pt x="233304" y="56277"/>
                </a:lnTo>
                <a:lnTo>
                  <a:pt x="230062" y="55347"/>
                </a:lnTo>
                <a:lnTo>
                  <a:pt x="226837" y="53964"/>
                </a:lnTo>
                <a:lnTo>
                  <a:pt x="224522" y="51654"/>
                </a:lnTo>
                <a:lnTo>
                  <a:pt x="222207" y="49362"/>
                </a:lnTo>
                <a:lnTo>
                  <a:pt x="220824" y="46122"/>
                </a:lnTo>
                <a:lnTo>
                  <a:pt x="219912" y="42902"/>
                </a:lnTo>
                <a:lnTo>
                  <a:pt x="219439" y="39664"/>
                </a:lnTo>
                <a:lnTo>
                  <a:pt x="219912" y="36444"/>
                </a:lnTo>
                <a:lnTo>
                  <a:pt x="236529" y="22597"/>
                </a:lnTo>
                <a:lnTo>
                  <a:pt x="239774" y="23052"/>
                </a:lnTo>
                <a:lnTo>
                  <a:pt x="253621" y="39664"/>
                </a:lnTo>
                <a:lnTo>
                  <a:pt x="253166" y="42902"/>
                </a:lnTo>
                <a:lnTo>
                  <a:pt x="239774" y="56277"/>
                </a:lnTo>
                <a:lnTo>
                  <a:pt x="236529" y="56729"/>
                </a:lnTo>
                <a:moveTo>
                  <a:pt x="48959" y="0"/>
                </a:moveTo>
                <a:lnTo>
                  <a:pt x="48959" y="38734"/>
                </a:lnTo>
                <a:moveTo>
                  <a:pt x="111807" y="0"/>
                </a:moveTo>
                <a:lnTo>
                  <a:pt x="111807" y="38734"/>
                </a:lnTo>
                <a:moveTo>
                  <a:pt x="174632" y="0"/>
                </a:moveTo>
                <a:lnTo>
                  <a:pt x="174632" y="38734"/>
                </a:lnTo>
                <a:moveTo>
                  <a:pt x="237459" y="0"/>
                </a:moveTo>
                <a:lnTo>
                  <a:pt x="237459" y="38734"/>
                </a:lnTo>
              </a:path>
            </a:pathLst>
          </a:custGeom>
          <a:noFill/>
          <a:ln w="12240">
            <a:solidFill>
              <a:srgbClr val="ff9700"/>
            </a:solidFill>
            <a:round/>
          </a:ln>
        </p:spPr>
        <p:style>
          <a:lnRef idx="0"/>
          <a:fillRef idx="0"/>
          <a:effectRef idx="0"/>
          <a:fontRef idx="minor"/>
        </p:style>
      </p:sp>
      <p:sp>
        <p:nvSpPr>
          <p:cNvPr id="640" name="CustomShape 20"/>
          <p:cNvSpPr/>
          <p:nvPr/>
        </p:nvSpPr>
        <p:spPr>
          <a:xfrm>
            <a:off x="468360" y="209880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41" name="CustomShape 21"/>
          <p:cNvSpPr/>
          <p:nvPr/>
        </p:nvSpPr>
        <p:spPr>
          <a:xfrm>
            <a:off x="7553880" y="4667400"/>
            <a:ext cx="1129320" cy="20736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642" name="CustomShape 22"/>
          <p:cNvSpPr/>
          <p:nvPr/>
        </p:nvSpPr>
        <p:spPr>
          <a:xfrm>
            <a:off x="8904960" y="4695840"/>
            <a:ext cx="151560" cy="18252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9C72ACB1-1414-4C90-97B7-8E07564FDAB0}" type="slidenum">
              <a:rPr b="1" lang="en-US" sz="1200" spc="-1" strike="noStrike">
                <a:solidFill>
                  <a:srgbClr val="ffffff"/>
                </a:solidFill>
                <a:latin typeface="Roboto Condensed"/>
                <a:ea typeface="DejaVu Sans"/>
              </a:rPr>
              <a:t>&lt;number&gt;</a:t>
            </a:fld>
            <a:endParaRPr b="0" lang="en-US" sz="1200" spc="-1" strike="noStrike">
              <a:latin typeface="Arial"/>
            </a:endParaRPr>
          </a:p>
        </p:txBody>
      </p:sp>
      <p:sp>
        <p:nvSpPr>
          <p:cNvPr id="643" name="CustomShape 23"/>
          <p:cNvSpPr/>
          <p:nvPr/>
        </p:nvSpPr>
        <p:spPr>
          <a:xfrm>
            <a:off x="479160" y="4950360"/>
            <a:ext cx="1120680" cy="298332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58"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644" name="CustomShape 24"/>
          <p:cNvSpPr/>
          <p:nvPr/>
        </p:nvSpPr>
        <p:spPr>
          <a:xfrm>
            <a:off x="468360" y="235620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45" name="CustomShape 25"/>
          <p:cNvSpPr/>
          <p:nvPr/>
        </p:nvSpPr>
        <p:spPr>
          <a:xfrm>
            <a:off x="468360" y="261324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46" name="CustomShape 26"/>
          <p:cNvSpPr/>
          <p:nvPr/>
        </p:nvSpPr>
        <p:spPr>
          <a:xfrm>
            <a:off x="468360" y="287028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47" name="CustomShape 27"/>
          <p:cNvSpPr/>
          <p:nvPr/>
        </p:nvSpPr>
        <p:spPr>
          <a:xfrm>
            <a:off x="3730680" y="202284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48" name="CustomShape 28"/>
          <p:cNvSpPr/>
          <p:nvPr/>
        </p:nvSpPr>
        <p:spPr>
          <a:xfrm>
            <a:off x="274320" y="1787040"/>
            <a:ext cx="8136360" cy="1785240"/>
          </a:xfrm>
          <a:prstGeom prst="rect">
            <a:avLst/>
          </a:prstGeom>
          <a:noFill/>
          <a:ln>
            <a:noFill/>
          </a:ln>
        </p:spPr>
        <p:style>
          <a:lnRef idx="0"/>
          <a:fillRef idx="0"/>
          <a:effectRef idx="0"/>
          <a:fontRef idx="minor"/>
        </p:style>
        <p:txBody>
          <a:bodyPr lIns="0" rIns="0" tIns="20160" bIns="0"/>
          <a:p>
            <a:pPr marL="12600">
              <a:lnSpc>
                <a:spcPct val="100000"/>
              </a:lnSpc>
              <a:spcBef>
                <a:spcPts val="283"/>
              </a:spcBef>
              <a:spcAft>
                <a:spcPts val="283"/>
              </a:spcAft>
            </a:pPr>
            <a:r>
              <a:rPr b="0" lang="en-US" sz="1600" spc="-1" strike="noStrike">
                <a:solidFill>
                  <a:srgbClr val="000000"/>
                </a:solidFill>
                <a:latin typeface="Arial"/>
                <a:ea typeface="Noto Sans CJK SC"/>
              </a:rPr>
              <a:t>Middleware bisa diibaratkan menjadi beberapa bentuk, pertama middleware seperti semacam lem yang dapat menyatukan sebuah jaringan dan komputer-komputer yang terhubung di dalamnya. Middleware bisa berupa sebuah aplikasi tunggal atau dapat berupa keseluruhan server.</a:t>
            </a:r>
            <a:endParaRPr b="0" lang="en-US" sz="1600" spc="-1" strike="noStrike">
              <a:latin typeface="Arial"/>
            </a:endParaRPr>
          </a:p>
          <a:p>
            <a:pPr marL="12600">
              <a:lnSpc>
                <a:spcPct val="100000"/>
              </a:lnSpc>
              <a:spcBef>
                <a:spcPts val="283"/>
              </a:spcBef>
              <a:spcAft>
                <a:spcPts val="283"/>
              </a:spcAft>
            </a:pPr>
            <a:endParaRPr b="0" lang="en-US" sz="1600" spc="-1" strike="noStrike">
              <a:latin typeface="Arial"/>
            </a:endParaRPr>
          </a:p>
          <a:p>
            <a:pPr marL="12600">
              <a:lnSpc>
                <a:spcPct val="100000"/>
              </a:lnSpc>
              <a:spcBef>
                <a:spcPts val="283"/>
              </a:spcBef>
              <a:spcAft>
                <a:spcPts val="283"/>
              </a:spcAft>
            </a:pPr>
            <a:r>
              <a:rPr b="0" lang="en-US" sz="1600" spc="-1" strike="noStrike">
                <a:solidFill>
                  <a:srgbClr val="000000"/>
                </a:solidFill>
                <a:latin typeface="Arial"/>
                <a:ea typeface="Noto Sans CJK SC"/>
              </a:rPr>
              <a:t>Middleware mirip dengan sistem operasi karena dapat mendukung program aplikasi lain, memberikan interaksi terkontrol, mencegah interferensi antara perhitungan dan memudahkan interaksi antara penghitungan pada komputer yang berbeda melalui layanan komunikasi jaringan.</a:t>
            </a:r>
            <a:endParaRPr b="0" lang="en-US" sz="1600" spc="-1" strike="noStrike">
              <a:latin typeface="Arial"/>
            </a:endParaRPr>
          </a:p>
        </p:txBody>
      </p:sp>
      <p:sp>
        <p:nvSpPr>
          <p:cNvPr id="649" name="CustomShape 29"/>
          <p:cNvSpPr/>
          <p:nvPr/>
        </p:nvSpPr>
        <p:spPr>
          <a:xfrm>
            <a:off x="3730680" y="264168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50" name="CustomShape 30"/>
          <p:cNvSpPr/>
          <p:nvPr/>
        </p:nvSpPr>
        <p:spPr>
          <a:xfrm>
            <a:off x="3730680" y="308016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CustomShape 1"/>
          <p:cNvSpPr/>
          <p:nvPr/>
        </p:nvSpPr>
        <p:spPr>
          <a:xfrm>
            <a:off x="6292800" y="127080"/>
            <a:ext cx="777600" cy="257040"/>
          </a:xfrm>
          <a:custGeom>
            <a:avLst/>
            <a:gdLst/>
            <a:ahLst/>
            <a:rect l="l" t="t" r="r" b="b"/>
            <a:pathLst>
              <a:path w="779779" h="259079">
                <a:moveTo>
                  <a:pt x="779448" y="258761"/>
                </a:moveTo>
                <a:lnTo>
                  <a:pt x="0" y="258761"/>
                </a:lnTo>
                <a:lnTo>
                  <a:pt x="54599" y="0"/>
                </a:lnTo>
                <a:lnTo>
                  <a:pt x="779448" y="258761"/>
                </a:lnTo>
                <a:close/>
              </a:path>
            </a:pathLst>
          </a:custGeom>
          <a:solidFill>
            <a:srgbClr val="263148"/>
          </a:solidFill>
          <a:ln>
            <a:noFill/>
          </a:ln>
        </p:spPr>
        <p:style>
          <a:lnRef idx="0"/>
          <a:fillRef idx="0"/>
          <a:effectRef idx="0"/>
          <a:fontRef idx="minor"/>
        </p:style>
      </p:sp>
      <p:grpSp>
        <p:nvGrpSpPr>
          <p:cNvPr id="652" name="Group 2"/>
          <p:cNvGrpSpPr/>
          <p:nvPr/>
        </p:nvGrpSpPr>
        <p:grpSpPr>
          <a:xfrm>
            <a:off x="0" y="0"/>
            <a:ext cx="7073640" cy="1325160"/>
            <a:chOff x="0" y="0"/>
            <a:chExt cx="7073640" cy="1325160"/>
          </a:xfrm>
        </p:grpSpPr>
        <p:sp>
          <p:nvSpPr>
            <p:cNvPr id="653" name="CustomShape 3"/>
            <p:cNvSpPr/>
            <p:nvPr/>
          </p:nvSpPr>
          <p:spPr>
            <a:xfrm>
              <a:off x="0" y="0"/>
              <a:ext cx="6754320" cy="1325160"/>
            </a:xfrm>
            <a:custGeom>
              <a:avLst/>
              <a:gdLst/>
              <a:ahLst/>
              <a:rect l="l" t="t" r="r" b="b"/>
              <a:pathLst>
                <a:path w="6756400" h="1327150">
                  <a:moveTo>
                    <a:pt x="6756374" y="0"/>
                  </a:moveTo>
                  <a:lnTo>
                    <a:pt x="5429237" y="0"/>
                  </a:lnTo>
                  <a:lnTo>
                    <a:pt x="0" y="0"/>
                  </a:lnTo>
                  <a:lnTo>
                    <a:pt x="0" y="1322387"/>
                  </a:lnTo>
                  <a:lnTo>
                    <a:pt x="5429237" y="1322387"/>
                  </a:lnTo>
                  <a:lnTo>
                    <a:pt x="5429237" y="1327150"/>
                  </a:lnTo>
                  <a:lnTo>
                    <a:pt x="6756374" y="0"/>
                  </a:lnTo>
                  <a:close/>
                </a:path>
              </a:pathLst>
            </a:custGeom>
            <a:solidFill>
              <a:srgbClr val="c6d3e6"/>
            </a:solidFill>
            <a:ln>
              <a:noFill/>
            </a:ln>
          </p:spPr>
          <p:style>
            <a:lnRef idx="0"/>
            <a:fillRef idx="0"/>
            <a:effectRef idx="0"/>
            <a:fontRef idx="minor"/>
          </p:style>
        </p:sp>
        <p:sp>
          <p:nvSpPr>
            <p:cNvPr id="654" name="CustomShape 4"/>
            <p:cNvSpPr/>
            <p:nvPr/>
          </p:nvSpPr>
          <p:spPr>
            <a:xfrm>
              <a:off x="0" y="378000"/>
              <a:ext cx="7073640" cy="772560"/>
            </a:xfrm>
            <a:custGeom>
              <a:avLst/>
              <a:gdLst/>
              <a:ahLst/>
              <a:rect l="l" t="t" r="r" b="b"/>
              <a:pathLst>
                <a:path w="7075805" h="774700">
                  <a:moveTo>
                    <a:pt x="7075449" y="3175"/>
                  </a:moveTo>
                  <a:lnTo>
                    <a:pt x="6303937" y="3175"/>
                  </a:lnTo>
                  <a:lnTo>
                    <a:pt x="6303937" y="0"/>
                  </a:lnTo>
                  <a:lnTo>
                    <a:pt x="0" y="0"/>
                  </a:lnTo>
                  <a:lnTo>
                    <a:pt x="0" y="771525"/>
                  </a:lnTo>
                  <a:lnTo>
                    <a:pt x="6303937" y="771525"/>
                  </a:lnTo>
                  <a:lnTo>
                    <a:pt x="6303937" y="774700"/>
                  </a:lnTo>
                  <a:lnTo>
                    <a:pt x="7075449" y="3175"/>
                  </a:lnTo>
                  <a:close/>
                </a:path>
              </a:pathLst>
            </a:custGeom>
            <a:solidFill>
              <a:srgbClr val="3f5277"/>
            </a:solidFill>
            <a:ln>
              <a:noFill/>
            </a:ln>
          </p:spPr>
          <p:style>
            <a:lnRef idx="0"/>
            <a:fillRef idx="0"/>
            <a:effectRef idx="0"/>
            <a:fontRef idx="minor"/>
          </p:style>
        </p:sp>
      </p:grpSp>
      <p:sp>
        <p:nvSpPr>
          <p:cNvPr id="655" name="CustomShape 5"/>
          <p:cNvSpPr/>
          <p:nvPr/>
        </p:nvSpPr>
        <p:spPr>
          <a:xfrm>
            <a:off x="6946920" y="4948200"/>
            <a:ext cx="391680" cy="12996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656" name="Group 6"/>
          <p:cNvGrpSpPr/>
          <p:nvPr/>
        </p:nvGrpSpPr>
        <p:grpSpPr>
          <a:xfrm>
            <a:off x="6950160" y="4471920"/>
            <a:ext cx="2192040" cy="669600"/>
            <a:chOff x="6950160" y="4471920"/>
            <a:chExt cx="2192040" cy="669600"/>
          </a:xfrm>
        </p:grpSpPr>
        <p:sp>
          <p:nvSpPr>
            <p:cNvPr id="657" name="CustomShape 7"/>
            <p:cNvSpPr/>
            <p:nvPr/>
          </p:nvSpPr>
          <p:spPr>
            <a:xfrm>
              <a:off x="7107120" y="4471920"/>
              <a:ext cx="2035080" cy="66960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658" name="CustomShape 8"/>
            <p:cNvSpPr/>
            <p:nvPr/>
          </p:nvSpPr>
          <p:spPr>
            <a:xfrm>
              <a:off x="6950160" y="4646520"/>
              <a:ext cx="2191680" cy="30276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659" name="CustomShape 9"/>
          <p:cNvSpPr/>
          <p:nvPr/>
        </p:nvSpPr>
        <p:spPr>
          <a:xfrm>
            <a:off x="8524800" y="193680"/>
            <a:ext cx="513720" cy="702720"/>
          </a:xfrm>
          <a:prstGeom prst="rect">
            <a:avLst/>
          </a:prstGeom>
          <a:blipFill rotWithShape="0">
            <a:blip r:embed="rId1"/>
            <a:stretch>
              <a:fillRect/>
            </a:stretch>
          </a:blipFill>
          <a:ln>
            <a:noFill/>
          </a:ln>
        </p:spPr>
        <p:style>
          <a:lnRef idx="0"/>
          <a:fillRef idx="0"/>
          <a:effectRef idx="0"/>
          <a:fontRef idx="minor"/>
        </p:style>
      </p:sp>
      <p:sp>
        <p:nvSpPr>
          <p:cNvPr id="660" name="CustomShape 10"/>
          <p:cNvSpPr/>
          <p:nvPr/>
        </p:nvSpPr>
        <p:spPr>
          <a:xfrm>
            <a:off x="7226280" y="4637160"/>
            <a:ext cx="297720" cy="297720"/>
          </a:xfrm>
          <a:prstGeom prst="rect">
            <a:avLst/>
          </a:prstGeom>
          <a:blipFill rotWithShape="0">
            <a:blip r:embed="rId2"/>
            <a:stretch>
              <a:fillRect/>
            </a:stretch>
          </a:blipFill>
          <a:ln>
            <a:noFill/>
          </a:ln>
        </p:spPr>
        <p:style>
          <a:lnRef idx="0"/>
          <a:fillRef idx="0"/>
          <a:effectRef idx="0"/>
          <a:fontRef idx="minor"/>
        </p:style>
      </p:sp>
      <p:grpSp>
        <p:nvGrpSpPr>
          <p:cNvPr id="661" name="Group 11"/>
          <p:cNvGrpSpPr/>
          <p:nvPr/>
        </p:nvGrpSpPr>
        <p:grpSpPr>
          <a:xfrm>
            <a:off x="1440" y="4903920"/>
            <a:ext cx="2033280" cy="237960"/>
            <a:chOff x="1440" y="4903920"/>
            <a:chExt cx="2033280" cy="237960"/>
          </a:xfrm>
        </p:grpSpPr>
        <p:sp>
          <p:nvSpPr>
            <p:cNvPr id="662" name="CustomShape 12"/>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663" name="CustomShape 13"/>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664" name="CustomShape 14"/>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sp>
          <p:nvSpPr>
            <p:cNvPr id="665" name="CustomShape 15"/>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666" name="CustomShape 16"/>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667" name="CustomShape 17"/>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668" name="CustomShape 18"/>
          <p:cNvSpPr/>
          <p:nvPr/>
        </p:nvSpPr>
        <p:spPr>
          <a:xfrm>
            <a:off x="887400" y="600120"/>
            <a:ext cx="4414320" cy="55044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2000" spc="-1" strike="noStrike">
                <a:solidFill>
                  <a:srgbClr val="ffffff"/>
                </a:solidFill>
                <a:latin typeface="Roboto Condensed"/>
                <a:ea typeface="DejaVu Sans"/>
              </a:rPr>
              <a:t>Software Layanan Middleware</a:t>
            </a:r>
            <a:endParaRPr b="0" lang="en-US" sz="2000" spc="-1" strike="noStrike">
              <a:latin typeface="Arial"/>
            </a:endParaRPr>
          </a:p>
        </p:txBody>
      </p:sp>
      <p:sp>
        <p:nvSpPr>
          <p:cNvPr id="669" name="CustomShape 19"/>
          <p:cNvSpPr/>
          <p:nvPr/>
        </p:nvSpPr>
        <p:spPr>
          <a:xfrm>
            <a:off x="293760" y="574560"/>
            <a:ext cx="307800" cy="401040"/>
          </a:xfrm>
          <a:custGeom>
            <a:avLst/>
            <a:gdLst/>
            <a:ahLst/>
            <a:rect l="l" t="t" r="r" b="b"/>
            <a:pathLst>
              <a:path w="309880" h="403225">
                <a:moveTo>
                  <a:pt x="24944" y="384754"/>
                </a:moveTo>
                <a:lnTo>
                  <a:pt x="25399" y="387519"/>
                </a:lnTo>
                <a:lnTo>
                  <a:pt x="25857" y="390739"/>
                </a:lnTo>
                <a:lnTo>
                  <a:pt x="39267" y="403204"/>
                </a:lnTo>
                <a:lnTo>
                  <a:pt x="42492" y="403204"/>
                </a:lnTo>
                <a:lnTo>
                  <a:pt x="299376" y="403204"/>
                </a:lnTo>
                <a:lnTo>
                  <a:pt x="300759" y="403204"/>
                </a:lnTo>
                <a:lnTo>
                  <a:pt x="302144" y="402731"/>
                </a:lnTo>
                <a:lnTo>
                  <a:pt x="309524" y="382899"/>
                </a:lnTo>
                <a:lnTo>
                  <a:pt x="309524" y="61807"/>
                </a:lnTo>
                <a:lnTo>
                  <a:pt x="309524" y="59042"/>
                </a:lnTo>
                <a:lnTo>
                  <a:pt x="304459" y="53037"/>
                </a:lnTo>
                <a:lnTo>
                  <a:pt x="299376" y="52582"/>
                </a:lnTo>
                <a:moveTo>
                  <a:pt x="271641" y="19357"/>
                </a:moveTo>
                <a:lnTo>
                  <a:pt x="14777" y="19357"/>
                </a:lnTo>
                <a:lnTo>
                  <a:pt x="12007" y="19832"/>
                </a:lnTo>
                <a:lnTo>
                  <a:pt x="9239" y="20759"/>
                </a:lnTo>
                <a:lnTo>
                  <a:pt x="6469" y="21669"/>
                </a:lnTo>
                <a:lnTo>
                  <a:pt x="4154" y="23524"/>
                </a:lnTo>
                <a:lnTo>
                  <a:pt x="2297" y="25817"/>
                </a:lnTo>
                <a:lnTo>
                  <a:pt x="1384" y="28602"/>
                </a:lnTo>
                <a:lnTo>
                  <a:pt x="454" y="31367"/>
                </a:lnTo>
                <a:lnTo>
                  <a:pt x="0" y="34132"/>
                </a:lnTo>
                <a:lnTo>
                  <a:pt x="0" y="355224"/>
                </a:lnTo>
                <a:lnTo>
                  <a:pt x="454" y="357989"/>
                </a:lnTo>
                <a:lnTo>
                  <a:pt x="1384" y="360754"/>
                </a:lnTo>
                <a:lnTo>
                  <a:pt x="2297" y="363519"/>
                </a:lnTo>
                <a:lnTo>
                  <a:pt x="4154" y="365831"/>
                </a:lnTo>
                <a:lnTo>
                  <a:pt x="6469" y="367669"/>
                </a:lnTo>
                <a:lnTo>
                  <a:pt x="9239" y="368596"/>
                </a:lnTo>
                <a:lnTo>
                  <a:pt x="12007" y="369524"/>
                </a:lnTo>
                <a:lnTo>
                  <a:pt x="14777" y="369979"/>
                </a:lnTo>
                <a:lnTo>
                  <a:pt x="271641" y="369979"/>
                </a:lnTo>
                <a:lnTo>
                  <a:pt x="286439" y="355224"/>
                </a:lnTo>
                <a:lnTo>
                  <a:pt x="286439" y="34132"/>
                </a:lnTo>
                <a:lnTo>
                  <a:pt x="277199" y="20759"/>
                </a:lnTo>
                <a:lnTo>
                  <a:pt x="274411" y="19832"/>
                </a:lnTo>
                <a:lnTo>
                  <a:pt x="271641" y="19357"/>
                </a:lnTo>
                <a:moveTo>
                  <a:pt x="173704" y="22597"/>
                </a:moveTo>
                <a:lnTo>
                  <a:pt x="176947" y="23052"/>
                </a:lnTo>
                <a:lnTo>
                  <a:pt x="180172" y="23979"/>
                </a:lnTo>
                <a:lnTo>
                  <a:pt x="183417" y="25362"/>
                </a:lnTo>
                <a:lnTo>
                  <a:pt x="185712" y="27672"/>
                </a:lnTo>
                <a:lnTo>
                  <a:pt x="188024" y="29984"/>
                </a:lnTo>
                <a:lnTo>
                  <a:pt x="189409" y="33204"/>
                </a:lnTo>
                <a:lnTo>
                  <a:pt x="190339" y="36444"/>
                </a:lnTo>
                <a:lnTo>
                  <a:pt x="190794" y="39664"/>
                </a:lnTo>
                <a:lnTo>
                  <a:pt x="190339" y="42902"/>
                </a:lnTo>
                <a:lnTo>
                  <a:pt x="189409" y="46122"/>
                </a:lnTo>
                <a:lnTo>
                  <a:pt x="188024" y="49362"/>
                </a:lnTo>
                <a:lnTo>
                  <a:pt x="185712" y="51654"/>
                </a:lnTo>
                <a:lnTo>
                  <a:pt x="183417" y="53964"/>
                </a:lnTo>
                <a:lnTo>
                  <a:pt x="180172" y="55347"/>
                </a:lnTo>
                <a:lnTo>
                  <a:pt x="176947" y="56277"/>
                </a:lnTo>
                <a:lnTo>
                  <a:pt x="173704" y="56729"/>
                </a:lnTo>
                <a:lnTo>
                  <a:pt x="170479" y="56277"/>
                </a:lnTo>
                <a:lnTo>
                  <a:pt x="167234" y="55347"/>
                </a:lnTo>
                <a:lnTo>
                  <a:pt x="164009" y="53964"/>
                </a:lnTo>
                <a:lnTo>
                  <a:pt x="161697" y="51654"/>
                </a:lnTo>
                <a:lnTo>
                  <a:pt x="159382" y="49362"/>
                </a:lnTo>
                <a:lnTo>
                  <a:pt x="157997" y="46122"/>
                </a:lnTo>
                <a:lnTo>
                  <a:pt x="157067" y="42902"/>
                </a:lnTo>
                <a:lnTo>
                  <a:pt x="156612" y="39664"/>
                </a:lnTo>
                <a:lnTo>
                  <a:pt x="157067" y="36444"/>
                </a:lnTo>
                <a:lnTo>
                  <a:pt x="170479" y="23052"/>
                </a:lnTo>
                <a:lnTo>
                  <a:pt x="173704" y="22597"/>
                </a:lnTo>
                <a:moveTo>
                  <a:pt x="110877" y="22597"/>
                </a:moveTo>
                <a:lnTo>
                  <a:pt x="114102" y="23052"/>
                </a:lnTo>
                <a:lnTo>
                  <a:pt x="117344" y="23979"/>
                </a:lnTo>
                <a:lnTo>
                  <a:pt x="127967" y="39664"/>
                </a:lnTo>
                <a:lnTo>
                  <a:pt x="127512" y="42902"/>
                </a:lnTo>
                <a:lnTo>
                  <a:pt x="126584" y="46122"/>
                </a:lnTo>
                <a:lnTo>
                  <a:pt x="125199" y="49362"/>
                </a:lnTo>
                <a:lnTo>
                  <a:pt x="122884" y="51654"/>
                </a:lnTo>
                <a:lnTo>
                  <a:pt x="120569" y="53964"/>
                </a:lnTo>
                <a:lnTo>
                  <a:pt x="117344" y="55347"/>
                </a:lnTo>
                <a:lnTo>
                  <a:pt x="114102" y="56277"/>
                </a:lnTo>
                <a:lnTo>
                  <a:pt x="110877" y="56729"/>
                </a:lnTo>
                <a:lnTo>
                  <a:pt x="107632" y="56277"/>
                </a:lnTo>
                <a:lnTo>
                  <a:pt x="104407" y="55347"/>
                </a:lnTo>
                <a:lnTo>
                  <a:pt x="101164" y="53964"/>
                </a:lnTo>
                <a:lnTo>
                  <a:pt x="98869" y="51654"/>
                </a:lnTo>
                <a:lnTo>
                  <a:pt x="96554" y="49362"/>
                </a:lnTo>
                <a:lnTo>
                  <a:pt x="95169" y="46122"/>
                </a:lnTo>
                <a:lnTo>
                  <a:pt x="94239" y="42902"/>
                </a:lnTo>
                <a:lnTo>
                  <a:pt x="93784" y="39664"/>
                </a:lnTo>
                <a:lnTo>
                  <a:pt x="94239" y="36444"/>
                </a:lnTo>
                <a:lnTo>
                  <a:pt x="95169" y="33204"/>
                </a:lnTo>
                <a:lnTo>
                  <a:pt x="96554" y="29984"/>
                </a:lnTo>
                <a:lnTo>
                  <a:pt x="98869" y="27672"/>
                </a:lnTo>
                <a:lnTo>
                  <a:pt x="101164" y="25362"/>
                </a:lnTo>
                <a:lnTo>
                  <a:pt x="104407" y="23979"/>
                </a:lnTo>
                <a:lnTo>
                  <a:pt x="107632" y="23052"/>
                </a:lnTo>
                <a:lnTo>
                  <a:pt x="110877" y="22597"/>
                </a:lnTo>
                <a:moveTo>
                  <a:pt x="30939" y="39664"/>
                </a:moveTo>
                <a:lnTo>
                  <a:pt x="31414" y="36444"/>
                </a:lnTo>
                <a:lnTo>
                  <a:pt x="32324" y="33204"/>
                </a:lnTo>
                <a:lnTo>
                  <a:pt x="48049" y="22597"/>
                </a:lnTo>
                <a:lnTo>
                  <a:pt x="51274" y="23052"/>
                </a:lnTo>
                <a:lnTo>
                  <a:pt x="65142" y="39664"/>
                </a:lnTo>
                <a:lnTo>
                  <a:pt x="64667" y="42902"/>
                </a:lnTo>
                <a:lnTo>
                  <a:pt x="63757" y="46122"/>
                </a:lnTo>
                <a:lnTo>
                  <a:pt x="62372" y="49362"/>
                </a:lnTo>
                <a:lnTo>
                  <a:pt x="60057" y="51654"/>
                </a:lnTo>
                <a:lnTo>
                  <a:pt x="57744" y="53964"/>
                </a:lnTo>
                <a:lnTo>
                  <a:pt x="54519" y="55347"/>
                </a:lnTo>
                <a:lnTo>
                  <a:pt x="51274" y="56277"/>
                </a:lnTo>
                <a:lnTo>
                  <a:pt x="48049" y="56729"/>
                </a:lnTo>
                <a:lnTo>
                  <a:pt x="44807" y="56277"/>
                </a:lnTo>
                <a:lnTo>
                  <a:pt x="41582" y="55347"/>
                </a:lnTo>
                <a:lnTo>
                  <a:pt x="38337" y="53964"/>
                </a:lnTo>
                <a:lnTo>
                  <a:pt x="36024" y="51654"/>
                </a:lnTo>
                <a:lnTo>
                  <a:pt x="33727" y="49362"/>
                </a:lnTo>
                <a:lnTo>
                  <a:pt x="32324" y="46122"/>
                </a:lnTo>
                <a:lnTo>
                  <a:pt x="31414" y="42902"/>
                </a:lnTo>
                <a:lnTo>
                  <a:pt x="30939" y="39664"/>
                </a:lnTo>
                <a:moveTo>
                  <a:pt x="146899" y="262026"/>
                </a:moveTo>
                <a:lnTo>
                  <a:pt x="45262" y="262026"/>
                </a:lnTo>
                <a:moveTo>
                  <a:pt x="239299" y="220052"/>
                </a:moveTo>
                <a:lnTo>
                  <a:pt x="45262" y="220052"/>
                </a:lnTo>
                <a:moveTo>
                  <a:pt x="239299" y="178529"/>
                </a:moveTo>
                <a:lnTo>
                  <a:pt x="45262" y="178529"/>
                </a:lnTo>
                <a:moveTo>
                  <a:pt x="239299" y="136554"/>
                </a:moveTo>
                <a:lnTo>
                  <a:pt x="45262" y="136554"/>
                </a:lnTo>
                <a:moveTo>
                  <a:pt x="236529" y="56729"/>
                </a:moveTo>
                <a:lnTo>
                  <a:pt x="233304" y="56277"/>
                </a:lnTo>
                <a:lnTo>
                  <a:pt x="230062" y="55347"/>
                </a:lnTo>
                <a:lnTo>
                  <a:pt x="226837" y="53964"/>
                </a:lnTo>
                <a:lnTo>
                  <a:pt x="224522" y="51654"/>
                </a:lnTo>
                <a:lnTo>
                  <a:pt x="222207" y="49362"/>
                </a:lnTo>
                <a:lnTo>
                  <a:pt x="220824" y="46122"/>
                </a:lnTo>
                <a:lnTo>
                  <a:pt x="219912" y="42902"/>
                </a:lnTo>
                <a:lnTo>
                  <a:pt x="219439" y="39664"/>
                </a:lnTo>
                <a:lnTo>
                  <a:pt x="219912" y="36444"/>
                </a:lnTo>
                <a:lnTo>
                  <a:pt x="236529" y="22597"/>
                </a:lnTo>
                <a:lnTo>
                  <a:pt x="239774" y="23052"/>
                </a:lnTo>
                <a:lnTo>
                  <a:pt x="253621" y="39664"/>
                </a:lnTo>
                <a:lnTo>
                  <a:pt x="253166" y="42902"/>
                </a:lnTo>
                <a:lnTo>
                  <a:pt x="239774" y="56277"/>
                </a:lnTo>
                <a:lnTo>
                  <a:pt x="236529" y="56729"/>
                </a:lnTo>
                <a:moveTo>
                  <a:pt x="48959" y="0"/>
                </a:moveTo>
                <a:lnTo>
                  <a:pt x="48959" y="38734"/>
                </a:lnTo>
                <a:moveTo>
                  <a:pt x="111807" y="0"/>
                </a:moveTo>
                <a:lnTo>
                  <a:pt x="111807" y="38734"/>
                </a:lnTo>
                <a:moveTo>
                  <a:pt x="174632" y="0"/>
                </a:moveTo>
                <a:lnTo>
                  <a:pt x="174632" y="38734"/>
                </a:lnTo>
                <a:moveTo>
                  <a:pt x="237459" y="0"/>
                </a:moveTo>
                <a:lnTo>
                  <a:pt x="237459" y="38734"/>
                </a:lnTo>
              </a:path>
            </a:pathLst>
          </a:custGeom>
          <a:noFill/>
          <a:ln w="12240">
            <a:solidFill>
              <a:srgbClr val="ff9700"/>
            </a:solidFill>
            <a:round/>
          </a:ln>
        </p:spPr>
        <p:style>
          <a:lnRef idx="0"/>
          <a:fillRef idx="0"/>
          <a:effectRef idx="0"/>
          <a:fontRef idx="minor"/>
        </p:style>
      </p:sp>
      <p:sp>
        <p:nvSpPr>
          <p:cNvPr id="670" name="CustomShape 20"/>
          <p:cNvSpPr/>
          <p:nvPr/>
        </p:nvSpPr>
        <p:spPr>
          <a:xfrm>
            <a:off x="468360" y="209880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71" name="CustomShape 21"/>
          <p:cNvSpPr/>
          <p:nvPr/>
        </p:nvSpPr>
        <p:spPr>
          <a:xfrm>
            <a:off x="7553880" y="4667400"/>
            <a:ext cx="1129320" cy="20736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672" name="CustomShape 22"/>
          <p:cNvSpPr/>
          <p:nvPr/>
        </p:nvSpPr>
        <p:spPr>
          <a:xfrm>
            <a:off x="8904960" y="4695840"/>
            <a:ext cx="151560" cy="18252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940715E1-014C-4AE9-AC89-F310AACB17F4}" type="slidenum">
              <a:rPr b="1" lang="en-US" sz="1200" spc="-1" strike="noStrike">
                <a:solidFill>
                  <a:srgbClr val="ffffff"/>
                </a:solidFill>
                <a:latin typeface="Roboto Condensed"/>
                <a:ea typeface="DejaVu Sans"/>
              </a:rPr>
              <a:t>&lt;number&gt;</a:t>
            </a:fld>
            <a:endParaRPr b="0" lang="en-US" sz="1200" spc="-1" strike="noStrike">
              <a:latin typeface="Arial"/>
            </a:endParaRPr>
          </a:p>
        </p:txBody>
      </p:sp>
      <p:sp>
        <p:nvSpPr>
          <p:cNvPr id="673" name="CustomShape 23"/>
          <p:cNvSpPr/>
          <p:nvPr/>
        </p:nvSpPr>
        <p:spPr>
          <a:xfrm>
            <a:off x="479160" y="4950360"/>
            <a:ext cx="1120680" cy="298332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58"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674" name="CustomShape 24"/>
          <p:cNvSpPr/>
          <p:nvPr/>
        </p:nvSpPr>
        <p:spPr>
          <a:xfrm>
            <a:off x="468360" y="235620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75" name="CustomShape 25"/>
          <p:cNvSpPr/>
          <p:nvPr/>
        </p:nvSpPr>
        <p:spPr>
          <a:xfrm>
            <a:off x="468360" y="261324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76" name="CustomShape 26"/>
          <p:cNvSpPr/>
          <p:nvPr/>
        </p:nvSpPr>
        <p:spPr>
          <a:xfrm>
            <a:off x="468360" y="287028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77" name="CustomShape 27"/>
          <p:cNvSpPr/>
          <p:nvPr/>
        </p:nvSpPr>
        <p:spPr>
          <a:xfrm>
            <a:off x="3730680" y="202284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78" name="CustomShape 28"/>
          <p:cNvSpPr/>
          <p:nvPr/>
        </p:nvSpPr>
        <p:spPr>
          <a:xfrm>
            <a:off x="274320" y="1355040"/>
            <a:ext cx="8136360" cy="3016080"/>
          </a:xfrm>
          <a:prstGeom prst="rect">
            <a:avLst/>
          </a:prstGeom>
          <a:noFill/>
          <a:ln>
            <a:noFill/>
          </a:ln>
        </p:spPr>
        <p:style>
          <a:lnRef idx="0"/>
          <a:fillRef idx="0"/>
          <a:effectRef idx="0"/>
          <a:fontRef idx="minor"/>
        </p:style>
        <p:txBody>
          <a:bodyPr lIns="0" rIns="0" tIns="20160" bIns="0"/>
          <a:p>
            <a:pPr marL="12600">
              <a:lnSpc>
                <a:spcPts val="1420"/>
              </a:lnSpc>
              <a:spcBef>
                <a:spcPts val="283"/>
              </a:spcBef>
              <a:spcAft>
                <a:spcPts val="283"/>
              </a:spcAft>
            </a:pPr>
            <a:r>
              <a:rPr b="0" lang="en-US" sz="1500" spc="-1" strike="noStrike">
                <a:solidFill>
                  <a:srgbClr val="000000"/>
                </a:solidFill>
                <a:latin typeface="Arial"/>
                <a:ea typeface="Noto Sans CJK SC"/>
              </a:rPr>
              <a:t>1. Oracle</a:t>
            </a:r>
            <a:endParaRPr b="0" lang="en-US" sz="1500" spc="-1" strike="noStrike">
              <a:latin typeface="Arial"/>
            </a:endParaRPr>
          </a:p>
          <a:p>
            <a:pPr marL="12600">
              <a:lnSpc>
                <a:spcPts val="1420"/>
              </a:lnSpc>
              <a:spcBef>
                <a:spcPts val="283"/>
              </a:spcBef>
              <a:spcAft>
                <a:spcPts val="283"/>
              </a:spcAft>
            </a:pPr>
            <a:r>
              <a:rPr b="0" lang="en-US" sz="1500" spc="-1" strike="noStrike">
                <a:solidFill>
                  <a:srgbClr val="000000"/>
                </a:solidFill>
                <a:latin typeface="Arial"/>
                <a:ea typeface="Noto Sans CJK SC"/>
              </a:rPr>
              <a:t>Aplikasi yang sudah ada sejak tahun 1977 ini memiliki banyak sekali keunggulan sehingga membuatnya memiliki banyak pengguna. Oracle Dabatase menyediakan berbagai fitur yang lengkap bahkan lebih lengkap dibandingkan dengan aplikasi lainnya.</a:t>
            </a:r>
            <a:endParaRPr b="0" lang="en-US" sz="1500" spc="-1" strike="noStrike">
              <a:latin typeface="Arial"/>
            </a:endParaRPr>
          </a:p>
          <a:p>
            <a:pPr marL="12600">
              <a:lnSpc>
                <a:spcPts val="1420"/>
              </a:lnSpc>
            </a:pPr>
            <a:endParaRPr b="0" lang="en-US" sz="1500" spc="-1" strike="noStrike">
              <a:latin typeface="Arial"/>
            </a:endParaRPr>
          </a:p>
          <a:p>
            <a:pPr marL="12600">
              <a:lnSpc>
                <a:spcPts val="1420"/>
              </a:lnSpc>
              <a:spcBef>
                <a:spcPts val="283"/>
              </a:spcBef>
              <a:spcAft>
                <a:spcPts val="283"/>
              </a:spcAft>
            </a:pPr>
            <a:r>
              <a:rPr b="0" lang="en-US" sz="1500" spc="-1" strike="noStrike">
                <a:solidFill>
                  <a:srgbClr val="000000"/>
                </a:solidFill>
                <a:latin typeface="Arial"/>
                <a:ea typeface="Noto Sans CJK SC"/>
              </a:rPr>
              <a:t>    </a:t>
            </a:r>
            <a:r>
              <a:rPr b="1" lang="en-US" sz="1500" spc="-1" strike="noStrike">
                <a:solidFill>
                  <a:srgbClr val="000000"/>
                </a:solidFill>
                <a:latin typeface="Arial"/>
                <a:ea typeface="Noto Sans CJK SC"/>
              </a:rPr>
              <a:t>Kekurangan</a:t>
            </a:r>
            <a:endParaRPr b="0" lang="en-US" sz="1500" spc="-1" strike="noStrike">
              <a:latin typeface="Arial"/>
            </a:endParaRPr>
          </a:p>
          <a:p>
            <a:pPr marL="12600" indent="-214920">
              <a:lnSpc>
                <a:spcPts val="1420"/>
              </a:lnSpc>
              <a:spcBef>
                <a:spcPts val="283"/>
              </a:spcBef>
              <a:spcAft>
                <a:spcPts val="283"/>
              </a:spcAft>
              <a:buClr>
                <a:srgbClr val="000000"/>
              </a:buClr>
              <a:buFont typeface="Wingdings" charset="2"/>
              <a:buChar char=""/>
            </a:pPr>
            <a:r>
              <a:rPr b="0" lang="en-US" sz="1500" spc="-1" strike="noStrike">
                <a:solidFill>
                  <a:srgbClr val="000000"/>
                </a:solidFill>
                <a:latin typeface="Arial"/>
                <a:ea typeface="Noto Sans CJK SC"/>
              </a:rPr>
              <a:t>Data yang bertambah ukurannya akan mengalami kelambatan proses, jadi harus ada database management.</a:t>
            </a:r>
            <a:endParaRPr b="0" lang="en-US" sz="1500" spc="-1" strike="noStrike">
              <a:latin typeface="Arial"/>
            </a:endParaRPr>
          </a:p>
          <a:p>
            <a:pPr marL="12600" indent="-214920">
              <a:lnSpc>
                <a:spcPts val="1420"/>
              </a:lnSpc>
              <a:spcBef>
                <a:spcPts val="283"/>
              </a:spcBef>
              <a:spcAft>
                <a:spcPts val="283"/>
              </a:spcAft>
              <a:buClr>
                <a:srgbClr val="000000"/>
              </a:buClr>
              <a:buFont typeface="Wingdings" charset="2"/>
              <a:buChar char=""/>
            </a:pPr>
            <a:r>
              <a:rPr b="0" lang="en-US" sz="1500" spc="-1" strike="noStrike">
                <a:solidFill>
                  <a:srgbClr val="000000"/>
                </a:solidFill>
                <a:latin typeface="Arial"/>
                <a:ea typeface="Noto Sans CJK SC"/>
              </a:rPr>
              <a:t>Membutuhkan spesifikasi hardware yang tinggi untuk dapat menjalankan software DMBS Oracle supaya berjalan dengan stabil.</a:t>
            </a:r>
            <a:endParaRPr b="0" lang="en-US" sz="1500" spc="-1" strike="noStrike">
              <a:latin typeface="Arial"/>
            </a:endParaRPr>
          </a:p>
          <a:p>
            <a:pPr>
              <a:lnSpc>
                <a:spcPts val="1420"/>
              </a:lnSpc>
              <a:spcBef>
                <a:spcPts val="283"/>
              </a:spcBef>
              <a:spcAft>
                <a:spcPts val="283"/>
              </a:spcAft>
            </a:pPr>
            <a:endParaRPr b="0" lang="en-US" sz="1500" spc="-1" strike="noStrike">
              <a:latin typeface="Arial"/>
            </a:endParaRPr>
          </a:p>
          <a:p>
            <a:pPr marL="12600" indent="-214920">
              <a:lnSpc>
                <a:spcPts val="1420"/>
              </a:lnSpc>
              <a:spcBef>
                <a:spcPts val="283"/>
              </a:spcBef>
              <a:spcAft>
                <a:spcPts val="283"/>
              </a:spcAft>
              <a:buClr>
                <a:srgbClr val="000000"/>
              </a:buClr>
              <a:buFont typeface="Wingdings" charset="2"/>
              <a:buChar char=""/>
            </a:pPr>
            <a:r>
              <a:rPr b="1" lang="en-US" sz="1500" spc="-1" strike="noStrike">
                <a:solidFill>
                  <a:srgbClr val="000000"/>
                </a:solidFill>
                <a:latin typeface="Arial"/>
                <a:ea typeface="Noto Sans CJK SC"/>
              </a:rPr>
              <a:t>Kelebihan</a:t>
            </a:r>
            <a:endParaRPr b="0" lang="en-US" sz="1500" spc="-1" strike="noStrike">
              <a:latin typeface="Arial"/>
            </a:endParaRPr>
          </a:p>
          <a:p>
            <a:pPr marL="12600" indent="-214920">
              <a:lnSpc>
                <a:spcPts val="1420"/>
              </a:lnSpc>
              <a:spcBef>
                <a:spcPts val="283"/>
              </a:spcBef>
              <a:spcAft>
                <a:spcPts val="283"/>
              </a:spcAft>
              <a:buClr>
                <a:srgbClr val="000000"/>
              </a:buClr>
              <a:buFont typeface="Wingdings" charset="2"/>
              <a:buChar char=""/>
            </a:pPr>
            <a:r>
              <a:rPr b="0" lang="en-US" sz="1500" spc="-1" strike="noStrike">
                <a:solidFill>
                  <a:srgbClr val="000000"/>
                </a:solidFill>
                <a:latin typeface="Arial"/>
                <a:ea typeface="Noto Sans CJK SC"/>
              </a:rPr>
              <a:t>Dapat menangani jumlah data dalam ukuran yang besar.</a:t>
            </a:r>
            <a:endParaRPr b="0" lang="en-US" sz="1500" spc="-1" strike="noStrike">
              <a:latin typeface="Arial"/>
            </a:endParaRPr>
          </a:p>
          <a:p>
            <a:pPr marL="12600" indent="-214920">
              <a:lnSpc>
                <a:spcPts val="1420"/>
              </a:lnSpc>
              <a:spcBef>
                <a:spcPts val="283"/>
              </a:spcBef>
              <a:spcAft>
                <a:spcPts val="283"/>
              </a:spcAft>
              <a:buClr>
                <a:srgbClr val="000000"/>
              </a:buClr>
              <a:buFont typeface="Wingdings" charset="2"/>
              <a:buChar char=""/>
            </a:pPr>
            <a:r>
              <a:rPr b="0" lang="en-US" sz="1500" spc="-1" strike="noStrike">
                <a:solidFill>
                  <a:srgbClr val="000000"/>
                </a:solidFill>
                <a:latin typeface="Arial"/>
                <a:ea typeface="Noto Sans CJK SC"/>
              </a:rPr>
              <a:t>Memiliki kemampuan akan fleksibilitas dan skalabilitas yang dapat memenuhi tuntutan akan data dan informasi yang bervolume besar dan terus-menerus bertambah besar.</a:t>
            </a:r>
            <a:endParaRPr b="0" lang="en-US" sz="1500" spc="-1" strike="noStrike">
              <a:latin typeface="Arial"/>
            </a:endParaRPr>
          </a:p>
        </p:txBody>
      </p:sp>
      <p:sp>
        <p:nvSpPr>
          <p:cNvPr id="679" name="CustomShape 29"/>
          <p:cNvSpPr/>
          <p:nvPr/>
        </p:nvSpPr>
        <p:spPr>
          <a:xfrm>
            <a:off x="3730680" y="264168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680" name="CustomShape 30"/>
          <p:cNvSpPr/>
          <p:nvPr/>
        </p:nvSpPr>
        <p:spPr>
          <a:xfrm>
            <a:off x="3730680" y="308016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CustomShape 1"/>
          <p:cNvSpPr/>
          <p:nvPr/>
        </p:nvSpPr>
        <p:spPr>
          <a:xfrm>
            <a:off x="6292800" y="127080"/>
            <a:ext cx="777600" cy="257040"/>
          </a:xfrm>
          <a:custGeom>
            <a:avLst/>
            <a:gdLst/>
            <a:ahLst/>
            <a:rect l="l" t="t" r="r" b="b"/>
            <a:pathLst>
              <a:path w="779779" h="259079">
                <a:moveTo>
                  <a:pt x="779448" y="258761"/>
                </a:moveTo>
                <a:lnTo>
                  <a:pt x="0" y="258761"/>
                </a:lnTo>
                <a:lnTo>
                  <a:pt x="54599" y="0"/>
                </a:lnTo>
                <a:lnTo>
                  <a:pt x="779448" y="258761"/>
                </a:lnTo>
                <a:close/>
              </a:path>
            </a:pathLst>
          </a:custGeom>
          <a:solidFill>
            <a:srgbClr val="263148"/>
          </a:solidFill>
          <a:ln>
            <a:noFill/>
          </a:ln>
        </p:spPr>
        <p:style>
          <a:lnRef idx="0"/>
          <a:fillRef idx="0"/>
          <a:effectRef idx="0"/>
          <a:fontRef idx="minor"/>
        </p:style>
      </p:sp>
      <p:grpSp>
        <p:nvGrpSpPr>
          <p:cNvPr id="682" name="Group 2"/>
          <p:cNvGrpSpPr/>
          <p:nvPr/>
        </p:nvGrpSpPr>
        <p:grpSpPr>
          <a:xfrm>
            <a:off x="0" y="0"/>
            <a:ext cx="7073640" cy="1325160"/>
            <a:chOff x="0" y="0"/>
            <a:chExt cx="7073640" cy="1325160"/>
          </a:xfrm>
        </p:grpSpPr>
        <p:sp>
          <p:nvSpPr>
            <p:cNvPr id="683" name="CustomShape 3"/>
            <p:cNvSpPr/>
            <p:nvPr/>
          </p:nvSpPr>
          <p:spPr>
            <a:xfrm>
              <a:off x="0" y="0"/>
              <a:ext cx="6754320" cy="1325160"/>
            </a:xfrm>
            <a:custGeom>
              <a:avLst/>
              <a:gdLst/>
              <a:ahLst/>
              <a:rect l="l" t="t" r="r" b="b"/>
              <a:pathLst>
                <a:path w="6756400" h="1327150">
                  <a:moveTo>
                    <a:pt x="6756374" y="0"/>
                  </a:moveTo>
                  <a:lnTo>
                    <a:pt x="5429237" y="0"/>
                  </a:lnTo>
                  <a:lnTo>
                    <a:pt x="0" y="0"/>
                  </a:lnTo>
                  <a:lnTo>
                    <a:pt x="0" y="1322387"/>
                  </a:lnTo>
                  <a:lnTo>
                    <a:pt x="5429237" y="1322387"/>
                  </a:lnTo>
                  <a:lnTo>
                    <a:pt x="5429237" y="1327150"/>
                  </a:lnTo>
                  <a:lnTo>
                    <a:pt x="6756374" y="0"/>
                  </a:lnTo>
                  <a:close/>
                </a:path>
              </a:pathLst>
            </a:custGeom>
            <a:solidFill>
              <a:srgbClr val="c6d3e6"/>
            </a:solidFill>
            <a:ln>
              <a:noFill/>
            </a:ln>
          </p:spPr>
          <p:style>
            <a:lnRef idx="0"/>
            <a:fillRef idx="0"/>
            <a:effectRef idx="0"/>
            <a:fontRef idx="minor"/>
          </p:style>
        </p:sp>
        <p:sp>
          <p:nvSpPr>
            <p:cNvPr id="684" name="CustomShape 4"/>
            <p:cNvSpPr/>
            <p:nvPr/>
          </p:nvSpPr>
          <p:spPr>
            <a:xfrm>
              <a:off x="0" y="378000"/>
              <a:ext cx="7073640" cy="772560"/>
            </a:xfrm>
            <a:custGeom>
              <a:avLst/>
              <a:gdLst/>
              <a:ahLst/>
              <a:rect l="l" t="t" r="r" b="b"/>
              <a:pathLst>
                <a:path w="7075805" h="774700">
                  <a:moveTo>
                    <a:pt x="7075449" y="3175"/>
                  </a:moveTo>
                  <a:lnTo>
                    <a:pt x="6303937" y="3175"/>
                  </a:lnTo>
                  <a:lnTo>
                    <a:pt x="6303937" y="0"/>
                  </a:lnTo>
                  <a:lnTo>
                    <a:pt x="0" y="0"/>
                  </a:lnTo>
                  <a:lnTo>
                    <a:pt x="0" y="771525"/>
                  </a:lnTo>
                  <a:lnTo>
                    <a:pt x="6303937" y="771525"/>
                  </a:lnTo>
                  <a:lnTo>
                    <a:pt x="6303937" y="774700"/>
                  </a:lnTo>
                  <a:lnTo>
                    <a:pt x="7075449" y="3175"/>
                  </a:lnTo>
                  <a:close/>
                </a:path>
              </a:pathLst>
            </a:custGeom>
            <a:solidFill>
              <a:srgbClr val="3f5277"/>
            </a:solidFill>
            <a:ln>
              <a:noFill/>
            </a:ln>
          </p:spPr>
          <p:style>
            <a:lnRef idx="0"/>
            <a:fillRef idx="0"/>
            <a:effectRef idx="0"/>
            <a:fontRef idx="minor"/>
          </p:style>
        </p:sp>
      </p:grpSp>
      <p:sp>
        <p:nvSpPr>
          <p:cNvPr id="685" name="CustomShape 5"/>
          <p:cNvSpPr/>
          <p:nvPr/>
        </p:nvSpPr>
        <p:spPr>
          <a:xfrm>
            <a:off x="6946920" y="4948200"/>
            <a:ext cx="391680" cy="12996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686" name="Group 6"/>
          <p:cNvGrpSpPr/>
          <p:nvPr/>
        </p:nvGrpSpPr>
        <p:grpSpPr>
          <a:xfrm>
            <a:off x="6950160" y="4471920"/>
            <a:ext cx="2192040" cy="669600"/>
            <a:chOff x="6950160" y="4471920"/>
            <a:chExt cx="2192040" cy="669600"/>
          </a:xfrm>
        </p:grpSpPr>
        <p:sp>
          <p:nvSpPr>
            <p:cNvPr id="687" name="CustomShape 7"/>
            <p:cNvSpPr/>
            <p:nvPr/>
          </p:nvSpPr>
          <p:spPr>
            <a:xfrm>
              <a:off x="7107120" y="4471920"/>
              <a:ext cx="2035080" cy="66960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688" name="CustomShape 8"/>
            <p:cNvSpPr/>
            <p:nvPr/>
          </p:nvSpPr>
          <p:spPr>
            <a:xfrm>
              <a:off x="6950160" y="4646520"/>
              <a:ext cx="2191680" cy="30276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689" name="CustomShape 9"/>
          <p:cNvSpPr/>
          <p:nvPr/>
        </p:nvSpPr>
        <p:spPr>
          <a:xfrm>
            <a:off x="8524800" y="193680"/>
            <a:ext cx="513720" cy="702720"/>
          </a:xfrm>
          <a:prstGeom prst="rect">
            <a:avLst/>
          </a:prstGeom>
          <a:blipFill rotWithShape="0">
            <a:blip r:embed="rId1"/>
            <a:stretch>
              <a:fillRect/>
            </a:stretch>
          </a:blipFill>
          <a:ln>
            <a:noFill/>
          </a:ln>
        </p:spPr>
        <p:style>
          <a:lnRef idx="0"/>
          <a:fillRef idx="0"/>
          <a:effectRef idx="0"/>
          <a:fontRef idx="minor"/>
        </p:style>
      </p:sp>
      <p:sp>
        <p:nvSpPr>
          <p:cNvPr id="690" name="CustomShape 10"/>
          <p:cNvSpPr/>
          <p:nvPr/>
        </p:nvSpPr>
        <p:spPr>
          <a:xfrm>
            <a:off x="7226280" y="4637160"/>
            <a:ext cx="297720" cy="297720"/>
          </a:xfrm>
          <a:prstGeom prst="rect">
            <a:avLst/>
          </a:prstGeom>
          <a:blipFill rotWithShape="0">
            <a:blip r:embed="rId2"/>
            <a:stretch>
              <a:fillRect/>
            </a:stretch>
          </a:blipFill>
          <a:ln>
            <a:noFill/>
          </a:ln>
        </p:spPr>
        <p:style>
          <a:lnRef idx="0"/>
          <a:fillRef idx="0"/>
          <a:effectRef idx="0"/>
          <a:fontRef idx="minor"/>
        </p:style>
      </p:sp>
      <p:grpSp>
        <p:nvGrpSpPr>
          <p:cNvPr id="691" name="Group 11"/>
          <p:cNvGrpSpPr/>
          <p:nvPr/>
        </p:nvGrpSpPr>
        <p:grpSpPr>
          <a:xfrm>
            <a:off x="1440" y="4903920"/>
            <a:ext cx="2033280" cy="237960"/>
            <a:chOff x="1440" y="4903920"/>
            <a:chExt cx="2033280" cy="237960"/>
          </a:xfrm>
        </p:grpSpPr>
        <p:sp>
          <p:nvSpPr>
            <p:cNvPr id="692" name="CustomShape 12"/>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693" name="CustomShape 13"/>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694" name="CustomShape 14"/>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sp>
          <p:nvSpPr>
            <p:cNvPr id="695" name="CustomShape 15"/>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696" name="CustomShape 16"/>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697" name="CustomShape 17"/>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698" name="CustomShape 18"/>
          <p:cNvSpPr/>
          <p:nvPr/>
        </p:nvSpPr>
        <p:spPr>
          <a:xfrm>
            <a:off x="887400" y="600120"/>
            <a:ext cx="4414320" cy="55044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2000" spc="-1" strike="noStrike">
                <a:solidFill>
                  <a:srgbClr val="ffffff"/>
                </a:solidFill>
                <a:latin typeface="Roboto Condensed"/>
                <a:ea typeface="DejaVu Sans"/>
              </a:rPr>
              <a:t>Software Layanan Middleware</a:t>
            </a:r>
            <a:endParaRPr b="0" lang="en-US" sz="2000" spc="-1" strike="noStrike">
              <a:latin typeface="Arial"/>
            </a:endParaRPr>
          </a:p>
        </p:txBody>
      </p:sp>
      <p:sp>
        <p:nvSpPr>
          <p:cNvPr id="699" name="CustomShape 19"/>
          <p:cNvSpPr/>
          <p:nvPr/>
        </p:nvSpPr>
        <p:spPr>
          <a:xfrm>
            <a:off x="293760" y="574560"/>
            <a:ext cx="307800" cy="401040"/>
          </a:xfrm>
          <a:custGeom>
            <a:avLst/>
            <a:gdLst/>
            <a:ahLst/>
            <a:rect l="l" t="t" r="r" b="b"/>
            <a:pathLst>
              <a:path w="309880" h="403225">
                <a:moveTo>
                  <a:pt x="24944" y="384754"/>
                </a:moveTo>
                <a:lnTo>
                  <a:pt x="25399" y="387519"/>
                </a:lnTo>
                <a:lnTo>
                  <a:pt x="25857" y="390739"/>
                </a:lnTo>
                <a:lnTo>
                  <a:pt x="39267" y="403204"/>
                </a:lnTo>
                <a:lnTo>
                  <a:pt x="42492" y="403204"/>
                </a:lnTo>
                <a:lnTo>
                  <a:pt x="299376" y="403204"/>
                </a:lnTo>
                <a:lnTo>
                  <a:pt x="300759" y="403204"/>
                </a:lnTo>
                <a:lnTo>
                  <a:pt x="302144" y="402731"/>
                </a:lnTo>
                <a:lnTo>
                  <a:pt x="309524" y="382899"/>
                </a:lnTo>
                <a:lnTo>
                  <a:pt x="309524" y="61807"/>
                </a:lnTo>
                <a:lnTo>
                  <a:pt x="309524" y="59042"/>
                </a:lnTo>
                <a:lnTo>
                  <a:pt x="304459" y="53037"/>
                </a:lnTo>
                <a:lnTo>
                  <a:pt x="299376" y="52582"/>
                </a:lnTo>
                <a:moveTo>
                  <a:pt x="271641" y="19357"/>
                </a:moveTo>
                <a:lnTo>
                  <a:pt x="14777" y="19357"/>
                </a:lnTo>
                <a:lnTo>
                  <a:pt x="12007" y="19832"/>
                </a:lnTo>
                <a:lnTo>
                  <a:pt x="9239" y="20759"/>
                </a:lnTo>
                <a:lnTo>
                  <a:pt x="6469" y="21669"/>
                </a:lnTo>
                <a:lnTo>
                  <a:pt x="4154" y="23524"/>
                </a:lnTo>
                <a:lnTo>
                  <a:pt x="2297" y="25817"/>
                </a:lnTo>
                <a:lnTo>
                  <a:pt x="1384" y="28602"/>
                </a:lnTo>
                <a:lnTo>
                  <a:pt x="454" y="31367"/>
                </a:lnTo>
                <a:lnTo>
                  <a:pt x="0" y="34132"/>
                </a:lnTo>
                <a:lnTo>
                  <a:pt x="0" y="355224"/>
                </a:lnTo>
                <a:lnTo>
                  <a:pt x="454" y="357989"/>
                </a:lnTo>
                <a:lnTo>
                  <a:pt x="1384" y="360754"/>
                </a:lnTo>
                <a:lnTo>
                  <a:pt x="2297" y="363519"/>
                </a:lnTo>
                <a:lnTo>
                  <a:pt x="4154" y="365831"/>
                </a:lnTo>
                <a:lnTo>
                  <a:pt x="6469" y="367669"/>
                </a:lnTo>
                <a:lnTo>
                  <a:pt x="9239" y="368596"/>
                </a:lnTo>
                <a:lnTo>
                  <a:pt x="12007" y="369524"/>
                </a:lnTo>
                <a:lnTo>
                  <a:pt x="14777" y="369979"/>
                </a:lnTo>
                <a:lnTo>
                  <a:pt x="271641" y="369979"/>
                </a:lnTo>
                <a:lnTo>
                  <a:pt x="286439" y="355224"/>
                </a:lnTo>
                <a:lnTo>
                  <a:pt x="286439" y="34132"/>
                </a:lnTo>
                <a:lnTo>
                  <a:pt x="277199" y="20759"/>
                </a:lnTo>
                <a:lnTo>
                  <a:pt x="274411" y="19832"/>
                </a:lnTo>
                <a:lnTo>
                  <a:pt x="271641" y="19357"/>
                </a:lnTo>
                <a:moveTo>
                  <a:pt x="173704" y="22597"/>
                </a:moveTo>
                <a:lnTo>
                  <a:pt x="176947" y="23052"/>
                </a:lnTo>
                <a:lnTo>
                  <a:pt x="180172" y="23979"/>
                </a:lnTo>
                <a:lnTo>
                  <a:pt x="183417" y="25362"/>
                </a:lnTo>
                <a:lnTo>
                  <a:pt x="185712" y="27672"/>
                </a:lnTo>
                <a:lnTo>
                  <a:pt x="188024" y="29984"/>
                </a:lnTo>
                <a:lnTo>
                  <a:pt x="189409" y="33204"/>
                </a:lnTo>
                <a:lnTo>
                  <a:pt x="190339" y="36444"/>
                </a:lnTo>
                <a:lnTo>
                  <a:pt x="190794" y="39664"/>
                </a:lnTo>
                <a:lnTo>
                  <a:pt x="190339" y="42902"/>
                </a:lnTo>
                <a:lnTo>
                  <a:pt x="189409" y="46122"/>
                </a:lnTo>
                <a:lnTo>
                  <a:pt x="188024" y="49362"/>
                </a:lnTo>
                <a:lnTo>
                  <a:pt x="185712" y="51654"/>
                </a:lnTo>
                <a:lnTo>
                  <a:pt x="183417" y="53964"/>
                </a:lnTo>
                <a:lnTo>
                  <a:pt x="180172" y="55347"/>
                </a:lnTo>
                <a:lnTo>
                  <a:pt x="176947" y="56277"/>
                </a:lnTo>
                <a:lnTo>
                  <a:pt x="173704" y="56729"/>
                </a:lnTo>
                <a:lnTo>
                  <a:pt x="170479" y="56277"/>
                </a:lnTo>
                <a:lnTo>
                  <a:pt x="167234" y="55347"/>
                </a:lnTo>
                <a:lnTo>
                  <a:pt x="164009" y="53964"/>
                </a:lnTo>
                <a:lnTo>
                  <a:pt x="161697" y="51654"/>
                </a:lnTo>
                <a:lnTo>
                  <a:pt x="159382" y="49362"/>
                </a:lnTo>
                <a:lnTo>
                  <a:pt x="157997" y="46122"/>
                </a:lnTo>
                <a:lnTo>
                  <a:pt x="157067" y="42902"/>
                </a:lnTo>
                <a:lnTo>
                  <a:pt x="156612" y="39664"/>
                </a:lnTo>
                <a:lnTo>
                  <a:pt x="157067" y="36444"/>
                </a:lnTo>
                <a:lnTo>
                  <a:pt x="170479" y="23052"/>
                </a:lnTo>
                <a:lnTo>
                  <a:pt x="173704" y="22597"/>
                </a:lnTo>
                <a:moveTo>
                  <a:pt x="110877" y="22597"/>
                </a:moveTo>
                <a:lnTo>
                  <a:pt x="114102" y="23052"/>
                </a:lnTo>
                <a:lnTo>
                  <a:pt x="117344" y="23979"/>
                </a:lnTo>
                <a:lnTo>
                  <a:pt x="127967" y="39664"/>
                </a:lnTo>
                <a:lnTo>
                  <a:pt x="127512" y="42902"/>
                </a:lnTo>
                <a:lnTo>
                  <a:pt x="126584" y="46122"/>
                </a:lnTo>
                <a:lnTo>
                  <a:pt x="125199" y="49362"/>
                </a:lnTo>
                <a:lnTo>
                  <a:pt x="122884" y="51654"/>
                </a:lnTo>
                <a:lnTo>
                  <a:pt x="120569" y="53964"/>
                </a:lnTo>
                <a:lnTo>
                  <a:pt x="117344" y="55347"/>
                </a:lnTo>
                <a:lnTo>
                  <a:pt x="114102" y="56277"/>
                </a:lnTo>
                <a:lnTo>
                  <a:pt x="110877" y="56729"/>
                </a:lnTo>
                <a:lnTo>
                  <a:pt x="107632" y="56277"/>
                </a:lnTo>
                <a:lnTo>
                  <a:pt x="104407" y="55347"/>
                </a:lnTo>
                <a:lnTo>
                  <a:pt x="101164" y="53964"/>
                </a:lnTo>
                <a:lnTo>
                  <a:pt x="98869" y="51654"/>
                </a:lnTo>
                <a:lnTo>
                  <a:pt x="96554" y="49362"/>
                </a:lnTo>
                <a:lnTo>
                  <a:pt x="95169" y="46122"/>
                </a:lnTo>
                <a:lnTo>
                  <a:pt x="94239" y="42902"/>
                </a:lnTo>
                <a:lnTo>
                  <a:pt x="93784" y="39664"/>
                </a:lnTo>
                <a:lnTo>
                  <a:pt x="94239" y="36444"/>
                </a:lnTo>
                <a:lnTo>
                  <a:pt x="95169" y="33204"/>
                </a:lnTo>
                <a:lnTo>
                  <a:pt x="96554" y="29984"/>
                </a:lnTo>
                <a:lnTo>
                  <a:pt x="98869" y="27672"/>
                </a:lnTo>
                <a:lnTo>
                  <a:pt x="101164" y="25362"/>
                </a:lnTo>
                <a:lnTo>
                  <a:pt x="104407" y="23979"/>
                </a:lnTo>
                <a:lnTo>
                  <a:pt x="107632" y="23052"/>
                </a:lnTo>
                <a:lnTo>
                  <a:pt x="110877" y="22597"/>
                </a:lnTo>
                <a:moveTo>
                  <a:pt x="30939" y="39664"/>
                </a:moveTo>
                <a:lnTo>
                  <a:pt x="31414" y="36444"/>
                </a:lnTo>
                <a:lnTo>
                  <a:pt x="32324" y="33204"/>
                </a:lnTo>
                <a:lnTo>
                  <a:pt x="48049" y="22597"/>
                </a:lnTo>
                <a:lnTo>
                  <a:pt x="51274" y="23052"/>
                </a:lnTo>
                <a:lnTo>
                  <a:pt x="65142" y="39664"/>
                </a:lnTo>
                <a:lnTo>
                  <a:pt x="64667" y="42902"/>
                </a:lnTo>
                <a:lnTo>
                  <a:pt x="63757" y="46122"/>
                </a:lnTo>
                <a:lnTo>
                  <a:pt x="62372" y="49362"/>
                </a:lnTo>
                <a:lnTo>
                  <a:pt x="60057" y="51654"/>
                </a:lnTo>
                <a:lnTo>
                  <a:pt x="57744" y="53964"/>
                </a:lnTo>
                <a:lnTo>
                  <a:pt x="54519" y="55347"/>
                </a:lnTo>
                <a:lnTo>
                  <a:pt x="51274" y="56277"/>
                </a:lnTo>
                <a:lnTo>
                  <a:pt x="48049" y="56729"/>
                </a:lnTo>
                <a:lnTo>
                  <a:pt x="44807" y="56277"/>
                </a:lnTo>
                <a:lnTo>
                  <a:pt x="41582" y="55347"/>
                </a:lnTo>
                <a:lnTo>
                  <a:pt x="38337" y="53964"/>
                </a:lnTo>
                <a:lnTo>
                  <a:pt x="36024" y="51654"/>
                </a:lnTo>
                <a:lnTo>
                  <a:pt x="33727" y="49362"/>
                </a:lnTo>
                <a:lnTo>
                  <a:pt x="32324" y="46122"/>
                </a:lnTo>
                <a:lnTo>
                  <a:pt x="31414" y="42902"/>
                </a:lnTo>
                <a:lnTo>
                  <a:pt x="30939" y="39664"/>
                </a:lnTo>
                <a:moveTo>
                  <a:pt x="146899" y="262026"/>
                </a:moveTo>
                <a:lnTo>
                  <a:pt x="45262" y="262026"/>
                </a:lnTo>
                <a:moveTo>
                  <a:pt x="239299" y="220052"/>
                </a:moveTo>
                <a:lnTo>
                  <a:pt x="45262" y="220052"/>
                </a:lnTo>
                <a:moveTo>
                  <a:pt x="239299" y="178529"/>
                </a:moveTo>
                <a:lnTo>
                  <a:pt x="45262" y="178529"/>
                </a:lnTo>
                <a:moveTo>
                  <a:pt x="239299" y="136554"/>
                </a:moveTo>
                <a:lnTo>
                  <a:pt x="45262" y="136554"/>
                </a:lnTo>
                <a:moveTo>
                  <a:pt x="236529" y="56729"/>
                </a:moveTo>
                <a:lnTo>
                  <a:pt x="233304" y="56277"/>
                </a:lnTo>
                <a:lnTo>
                  <a:pt x="230062" y="55347"/>
                </a:lnTo>
                <a:lnTo>
                  <a:pt x="226837" y="53964"/>
                </a:lnTo>
                <a:lnTo>
                  <a:pt x="224522" y="51654"/>
                </a:lnTo>
                <a:lnTo>
                  <a:pt x="222207" y="49362"/>
                </a:lnTo>
                <a:lnTo>
                  <a:pt x="220824" y="46122"/>
                </a:lnTo>
                <a:lnTo>
                  <a:pt x="219912" y="42902"/>
                </a:lnTo>
                <a:lnTo>
                  <a:pt x="219439" y="39664"/>
                </a:lnTo>
                <a:lnTo>
                  <a:pt x="219912" y="36444"/>
                </a:lnTo>
                <a:lnTo>
                  <a:pt x="236529" y="22597"/>
                </a:lnTo>
                <a:lnTo>
                  <a:pt x="239774" y="23052"/>
                </a:lnTo>
                <a:lnTo>
                  <a:pt x="253621" y="39664"/>
                </a:lnTo>
                <a:lnTo>
                  <a:pt x="253166" y="42902"/>
                </a:lnTo>
                <a:lnTo>
                  <a:pt x="239774" y="56277"/>
                </a:lnTo>
                <a:lnTo>
                  <a:pt x="236529" y="56729"/>
                </a:lnTo>
                <a:moveTo>
                  <a:pt x="48959" y="0"/>
                </a:moveTo>
                <a:lnTo>
                  <a:pt x="48959" y="38734"/>
                </a:lnTo>
                <a:moveTo>
                  <a:pt x="111807" y="0"/>
                </a:moveTo>
                <a:lnTo>
                  <a:pt x="111807" y="38734"/>
                </a:lnTo>
                <a:moveTo>
                  <a:pt x="174632" y="0"/>
                </a:moveTo>
                <a:lnTo>
                  <a:pt x="174632" y="38734"/>
                </a:lnTo>
                <a:moveTo>
                  <a:pt x="237459" y="0"/>
                </a:moveTo>
                <a:lnTo>
                  <a:pt x="237459" y="38734"/>
                </a:lnTo>
              </a:path>
            </a:pathLst>
          </a:custGeom>
          <a:noFill/>
          <a:ln w="12240">
            <a:solidFill>
              <a:srgbClr val="ff9700"/>
            </a:solidFill>
            <a:round/>
          </a:ln>
        </p:spPr>
        <p:style>
          <a:lnRef idx="0"/>
          <a:fillRef idx="0"/>
          <a:effectRef idx="0"/>
          <a:fontRef idx="minor"/>
        </p:style>
      </p:sp>
      <p:sp>
        <p:nvSpPr>
          <p:cNvPr id="700" name="CustomShape 20"/>
          <p:cNvSpPr/>
          <p:nvPr/>
        </p:nvSpPr>
        <p:spPr>
          <a:xfrm>
            <a:off x="468360" y="209880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701" name="CustomShape 21"/>
          <p:cNvSpPr/>
          <p:nvPr/>
        </p:nvSpPr>
        <p:spPr>
          <a:xfrm>
            <a:off x="7553880" y="4667400"/>
            <a:ext cx="1129320" cy="20736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702" name="CustomShape 22"/>
          <p:cNvSpPr/>
          <p:nvPr/>
        </p:nvSpPr>
        <p:spPr>
          <a:xfrm>
            <a:off x="8904960" y="4695840"/>
            <a:ext cx="151560" cy="18252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BBC91057-9193-4727-87A9-626FBD7DAD72}" type="slidenum">
              <a:rPr b="1" lang="en-US" sz="1200" spc="-1" strike="noStrike">
                <a:solidFill>
                  <a:srgbClr val="ffffff"/>
                </a:solidFill>
                <a:latin typeface="Roboto Condensed"/>
                <a:ea typeface="DejaVu Sans"/>
              </a:rPr>
              <a:t>&lt;number&gt;</a:t>
            </a:fld>
            <a:endParaRPr b="0" lang="en-US" sz="1200" spc="-1" strike="noStrike">
              <a:latin typeface="Arial"/>
            </a:endParaRPr>
          </a:p>
        </p:txBody>
      </p:sp>
      <p:sp>
        <p:nvSpPr>
          <p:cNvPr id="703" name="CustomShape 23"/>
          <p:cNvSpPr/>
          <p:nvPr/>
        </p:nvSpPr>
        <p:spPr>
          <a:xfrm>
            <a:off x="479160" y="4950360"/>
            <a:ext cx="1120680" cy="298332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58"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704" name="CustomShape 24"/>
          <p:cNvSpPr/>
          <p:nvPr/>
        </p:nvSpPr>
        <p:spPr>
          <a:xfrm>
            <a:off x="468360" y="235620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705" name="CustomShape 25"/>
          <p:cNvSpPr/>
          <p:nvPr/>
        </p:nvSpPr>
        <p:spPr>
          <a:xfrm>
            <a:off x="468360" y="261324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706" name="CustomShape 26"/>
          <p:cNvSpPr/>
          <p:nvPr/>
        </p:nvSpPr>
        <p:spPr>
          <a:xfrm>
            <a:off x="468360" y="287028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707" name="CustomShape 27"/>
          <p:cNvSpPr/>
          <p:nvPr/>
        </p:nvSpPr>
        <p:spPr>
          <a:xfrm>
            <a:off x="3730680" y="202284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708" name="CustomShape 28"/>
          <p:cNvSpPr/>
          <p:nvPr/>
        </p:nvSpPr>
        <p:spPr>
          <a:xfrm>
            <a:off x="274320" y="1355040"/>
            <a:ext cx="8136360" cy="3016080"/>
          </a:xfrm>
          <a:prstGeom prst="rect">
            <a:avLst/>
          </a:prstGeom>
          <a:noFill/>
          <a:ln>
            <a:noFill/>
          </a:ln>
        </p:spPr>
        <p:style>
          <a:lnRef idx="0"/>
          <a:fillRef idx="0"/>
          <a:effectRef idx="0"/>
          <a:fontRef idx="minor"/>
        </p:style>
        <p:txBody>
          <a:bodyPr lIns="0" rIns="0" tIns="20160" bIns="0"/>
          <a:p>
            <a:pPr marL="12600">
              <a:lnSpc>
                <a:spcPts val="1420"/>
              </a:lnSpc>
              <a:spcBef>
                <a:spcPts val="283"/>
              </a:spcBef>
              <a:spcAft>
                <a:spcPts val="283"/>
              </a:spcAft>
            </a:pPr>
            <a:r>
              <a:rPr b="0" lang="en-US" sz="1500" spc="-1" strike="noStrike">
                <a:solidFill>
                  <a:srgbClr val="000000"/>
                </a:solidFill>
                <a:latin typeface="Arial"/>
                <a:ea typeface="Noto Sans CJK SC"/>
              </a:rPr>
              <a:t>2. Mysql</a:t>
            </a:r>
            <a:endParaRPr b="0" lang="en-US" sz="1500" spc="-1" strike="noStrike">
              <a:latin typeface="Arial"/>
            </a:endParaRPr>
          </a:p>
          <a:p>
            <a:pPr marL="12600">
              <a:lnSpc>
                <a:spcPts val="1420"/>
              </a:lnSpc>
              <a:spcBef>
                <a:spcPts val="283"/>
              </a:spcBef>
              <a:spcAft>
                <a:spcPts val="283"/>
              </a:spcAft>
            </a:pPr>
            <a:r>
              <a:rPr b="0" lang="en-US" sz="1500" spc="-1" strike="noStrike">
                <a:solidFill>
                  <a:srgbClr val="000000"/>
                </a:solidFill>
                <a:latin typeface="Arial"/>
                <a:ea typeface="Noto Sans CJK SC"/>
              </a:rPr>
              <a:t>MySQL adalah salah satu aplikasi yang termasuk vendor DBMS yang merupakan salah satu aplikasi umum dan paling banyak digunakan oleh pengguna data maupun para programmer. Salah satu alasan mengapa MySQL banyak digunakan karena aplikasi ini terkenal sebagai open source atau gratis.</a:t>
            </a:r>
            <a:endParaRPr b="0" lang="en-US" sz="1500" spc="-1" strike="noStrike">
              <a:latin typeface="Arial"/>
            </a:endParaRPr>
          </a:p>
          <a:p>
            <a:pPr marL="12600">
              <a:lnSpc>
                <a:spcPts val="1420"/>
              </a:lnSpc>
            </a:pPr>
            <a:endParaRPr b="0" lang="en-US" sz="1500" spc="-1" strike="noStrike">
              <a:latin typeface="Arial"/>
            </a:endParaRPr>
          </a:p>
          <a:p>
            <a:pPr marL="12600">
              <a:lnSpc>
                <a:spcPts val="1420"/>
              </a:lnSpc>
              <a:spcBef>
                <a:spcPts val="145"/>
              </a:spcBef>
            </a:pPr>
            <a:r>
              <a:rPr b="0" lang="en-US" sz="1500" spc="-1" strike="noStrike">
                <a:solidFill>
                  <a:srgbClr val="000000"/>
                </a:solidFill>
                <a:latin typeface="Arial"/>
                <a:ea typeface="Noto Sans CJK SC"/>
              </a:rPr>
              <a:t>    </a:t>
            </a:r>
            <a:r>
              <a:rPr b="1" lang="en-US" sz="1500" spc="-1" strike="noStrike">
                <a:solidFill>
                  <a:srgbClr val="000000"/>
                </a:solidFill>
                <a:latin typeface="Arial"/>
                <a:ea typeface="Noto Sans CJK SC"/>
              </a:rPr>
              <a:t>Kekurangan</a:t>
            </a:r>
            <a:endParaRPr b="0" lang="en-US" sz="1500" spc="-1" strike="noStrike">
              <a:latin typeface="Arial"/>
            </a:endParaRPr>
          </a:p>
          <a:p>
            <a:pPr marL="216000" indent="-214560">
              <a:lnSpc>
                <a:spcPts val="1420"/>
              </a:lnSpc>
              <a:spcBef>
                <a:spcPts val="145"/>
              </a:spcBef>
              <a:buClr>
                <a:srgbClr val="000000"/>
              </a:buClr>
              <a:buFont typeface="Wingdings" charset="2"/>
              <a:buChar char=""/>
            </a:pPr>
            <a:r>
              <a:rPr b="0" lang="en-US" sz="1500" spc="-1" strike="noStrike">
                <a:solidFill>
                  <a:srgbClr val="000000"/>
                </a:solidFill>
                <a:latin typeface="Arial"/>
                <a:ea typeface="Noto Sans CJK SC"/>
              </a:rPr>
              <a:t>Tidak cocok untuk menangani data dengan jumlah yang besar, baik untuk menyimpan data maupun untuk memproses data.</a:t>
            </a:r>
            <a:endParaRPr b="0" lang="en-US" sz="1500" spc="-1" strike="noStrike">
              <a:latin typeface="Arial"/>
            </a:endParaRPr>
          </a:p>
          <a:p>
            <a:pPr marL="216000" indent="-214560">
              <a:lnSpc>
                <a:spcPts val="1420"/>
              </a:lnSpc>
              <a:spcBef>
                <a:spcPts val="145"/>
              </a:spcBef>
              <a:buClr>
                <a:srgbClr val="000000"/>
              </a:buClr>
              <a:buFont typeface="Wingdings" charset="2"/>
              <a:buChar char=""/>
            </a:pPr>
            <a:r>
              <a:rPr b="0" lang="en-US" sz="1500" spc="-1" strike="noStrike">
                <a:solidFill>
                  <a:srgbClr val="000000"/>
                </a:solidFill>
                <a:latin typeface="Arial"/>
                <a:ea typeface="Noto Sans CJK SC"/>
              </a:rPr>
              <a:t>Memiliki keterbatasan kemampuan kinerja pada server ketika data yang disimpan telah melebihi batas maksimal kemampuan daya tampung server karena tidak menerapkan konsep Technology Cluster Server.</a:t>
            </a:r>
            <a:endParaRPr b="0" lang="en-US" sz="1500" spc="-1" strike="noStrike">
              <a:latin typeface="Arial"/>
            </a:endParaRPr>
          </a:p>
          <a:p>
            <a:pPr>
              <a:lnSpc>
                <a:spcPts val="1420"/>
              </a:lnSpc>
              <a:spcBef>
                <a:spcPts val="145"/>
              </a:spcBef>
            </a:pPr>
            <a:endParaRPr b="0" lang="en-US" sz="1500" spc="-1" strike="noStrike">
              <a:latin typeface="Arial"/>
            </a:endParaRPr>
          </a:p>
          <a:p>
            <a:pPr marL="216000" indent="-214560">
              <a:lnSpc>
                <a:spcPts val="1420"/>
              </a:lnSpc>
              <a:spcBef>
                <a:spcPts val="145"/>
              </a:spcBef>
              <a:buClr>
                <a:srgbClr val="000000"/>
              </a:buClr>
              <a:buFont typeface="Wingdings" charset="2"/>
              <a:buChar char=""/>
            </a:pPr>
            <a:r>
              <a:rPr b="1" lang="en-US" sz="1500" spc="-1" strike="noStrike">
                <a:solidFill>
                  <a:srgbClr val="000000"/>
                </a:solidFill>
                <a:latin typeface="Arial"/>
                <a:ea typeface="Noto Sans CJK SC"/>
              </a:rPr>
              <a:t>Kelebihan</a:t>
            </a:r>
            <a:endParaRPr b="0" lang="en-US" sz="1500" spc="-1" strike="noStrike">
              <a:latin typeface="Arial"/>
            </a:endParaRPr>
          </a:p>
          <a:p>
            <a:pPr marL="216000" indent="-214560">
              <a:lnSpc>
                <a:spcPts val="1420"/>
              </a:lnSpc>
              <a:spcBef>
                <a:spcPts val="145"/>
              </a:spcBef>
              <a:buClr>
                <a:srgbClr val="000000"/>
              </a:buClr>
              <a:buFont typeface="Wingdings" charset="2"/>
              <a:buChar char=""/>
            </a:pPr>
            <a:r>
              <a:rPr b="0" lang="en-US" sz="1500" spc="-1" strike="noStrike">
                <a:solidFill>
                  <a:srgbClr val="000000"/>
                </a:solidFill>
                <a:latin typeface="Arial"/>
                <a:ea typeface="Noto Sans CJK SC"/>
              </a:rPr>
              <a:t>Bisa berjalan pada lebih dari satu platform system operasi, misalnya LINUX, Windows, MacOS, FreeBSD, Solaris dan masih banyak lagi.</a:t>
            </a:r>
            <a:endParaRPr b="0" lang="en-US" sz="1500" spc="-1" strike="noStrike">
              <a:latin typeface="Arial"/>
            </a:endParaRPr>
          </a:p>
          <a:p>
            <a:pPr marL="216000" indent="-214560">
              <a:lnSpc>
                <a:spcPts val="1420"/>
              </a:lnSpc>
              <a:spcBef>
                <a:spcPts val="145"/>
              </a:spcBef>
              <a:buClr>
                <a:srgbClr val="000000"/>
              </a:buClr>
              <a:buFont typeface="Wingdings" charset="2"/>
              <a:buChar char=""/>
            </a:pPr>
            <a:r>
              <a:rPr b="0" lang="en-US" sz="1500" spc="-1" strike="noStrike">
                <a:solidFill>
                  <a:srgbClr val="000000"/>
                </a:solidFill>
                <a:latin typeface="Arial"/>
                <a:ea typeface="Noto Sans CJK SC"/>
              </a:rPr>
              <a:t>Cocok untuk perusahaan dengan skala yang kecil.</a:t>
            </a:r>
            <a:endParaRPr b="0" lang="en-US" sz="1500" spc="-1" strike="noStrike">
              <a:latin typeface="Arial"/>
            </a:endParaRPr>
          </a:p>
        </p:txBody>
      </p:sp>
      <p:sp>
        <p:nvSpPr>
          <p:cNvPr id="709" name="CustomShape 29"/>
          <p:cNvSpPr/>
          <p:nvPr/>
        </p:nvSpPr>
        <p:spPr>
          <a:xfrm>
            <a:off x="3730680" y="264168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710" name="CustomShape 30"/>
          <p:cNvSpPr/>
          <p:nvPr/>
        </p:nvSpPr>
        <p:spPr>
          <a:xfrm>
            <a:off x="3730680" y="308016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CustomShape 1"/>
          <p:cNvSpPr/>
          <p:nvPr/>
        </p:nvSpPr>
        <p:spPr>
          <a:xfrm>
            <a:off x="6946920" y="4948200"/>
            <a:ext cx="391680" cy="12996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712" name="Group 2"/>
          <p:cNvGrpSpPr/>
          <p:nvPr/>
        </p:nvGrpSpPr>
        <p:grpSpPr>
          <a:xfrm>
            <a:off x="6950160" y="4471920"/>
            <a:ext cx="2192040" cy="669600"/>
            <a:chOff x="6950160" y="4471920"/>
            <a:chExt cx="2192040" cy="669600"/>
          </a:xfrm>
        </p:grpSpPr>
        <p:sp>
          <p:nvSpPr>
            <p:cNvPr id="713" name="CustomShape 3"/>
            <p:cNvSpPr/>
            <p:nvPr/>
          </p:nvSpPr>
          <p:spPr>
            <a:xfrm>
              <a:off x="7107120" y="4471920"/>
              <a:ext cx="2035080" cy="66960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714" name="CustomShape 4"/>
            <p:cNvSpPr/>
            <p:nvPr/>
          </p:nvSpPr>
          <p:spPr>
            <a:xfrm>
              <a:off x="6950160" y="4646520"/>
              <a:ext cx="2191680" cy="30276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715" name="CustomShape 5"/>
          <p:cNvSpPr/>
          <p:nvPr/>
        </p:nvSpPr>
        <p:spPr>
          <a:xfrm>
            <a:off x="7543800" y="657360"/>
            <a:ext cx="1298160" cy="431640"/>
          </a:xfrm>
          <a:custGeom>
            <a:avLst/>
            <a:gdLst/>
            <a:ahLst/>
            <a:rect l="l" t="t" r="r" b="b"/>
            <a:pathLst>
              <a:path w="1300479" h="433705">
                <a:moveTo>
                  <a:pt x="1300147" y="433386"/>
                </a:moveTo>
                <a:lnTo>
                  <a:pt x="0" y="433386"/>
                </a:lnTo>
                <a:lnTo>
                  <a:pt x="91074" y="0"/>
                </a:lnTo>
                <a:lnTo>
                  <a:pt x="1300147" y="433386"/>
                </a:lnTo>
                <a:close/>
              </a:path>
            </a:pathLst>
          </a:custGeom>
          <a:solidFill>
            <a:srgbClr val="263148"/>
          </a:solidFill>
          <a:ln>
            <a:noFill/>
          </a:ln>
        </p:spPr>
        <p:style>
          <a:lnRef idx="0"/>
          <a:fillRef idx="0"/>
          <a:effectRef idx="0"/>
          <a:fontRef idx="minor"/>
        </p:style>
      </p:sp>
      <p:grpSp>
        <p:nvGrpSpPr>
          <p:cNvPr id="716" name="Group 6"/>
          <p:cNvGrpSpPr/>
          <p:nvPr/>
        </p:nvGrpSpPr>
        <p:grpSpPr>
          <a:xfrm>
            <a:off x="0" y="0"/>
            <a:ext cx="8848440" cy="5141520"/>
            <a:chOff x="0" y="0"/>
            <a:chExt cx="8848440" cy="5141520"/>
          </a:xfrm>
        </p:grpSpPr>
        <p:sp>
          <p:nvSpPr>
            <p:cNvPr id="717" name="CustomShape 7"/>
            <p:cNvSpPr/>
            <p:nvPr/>
          </p:nvSpPr>
          <p:spPr>
            <a:xfrm>
              <a:off x="0" y="0"/>
              <a:ext cx="8652960" cy="5141520"/>
            </a:xfrm>
            <a:custGeom>
              <a:avLst/>
              <a:gdLst/>
              <a:ahLst/>
              <a:rect l="l" t="t" r="r" b="b"/>
              <a:pathLst>
                <a:path w="8655050" h="5143500">
                  <a:moveTo>
                    <a:pt x="8655025" y="0"/>
                  </a:moveTo>
                  <a:lnTo>
                    <a:pt x="3517887" y="0"/>
                  </a:lnTo>
                  <a:lnTo>
                    <a:pt x="0" y="12"/>
                  </a:lnTo>
                  <a:lnTo>
                    <a:pt x="0" y="5143500"/>
                  </a:lnTo>
                  <a:lnTo>
                    <a:pt x="3524237" y="5143500"/>
                  </a:lnTo>
                  <a:lnTo>
                    <a:pt x="3524237" y="5130800"/>
                  </a:lnTo>
                  <a:lnTo>
                    <a:pt x="8655025" y="0"/>
                  </a:lnTo>
                  <a:close/>
                </a:path>
              </a:pathLst>
            </a:custGeom>
            <a:solidFill>
              <a:srgbClr val="c6d3e6"/>
            </a:solidFill>
            <a:ln>
              <a:noFill/>
            </a:ln>
          </p:spPr>
          <p:style>
            <a:lnRef idx="0"/>
            <a:fillRef idx="0"/>
            <a:effectRef idx="0"/>
            <a:fontRef idx="minor"/>
          </p:style>
        </p:sp>
        <p:sp>
          <p:nvSpPr>
            <p:cNvPr id="718" name="CustomShape 8"/>
            <p:cNvSpPr/>
            <p:nvPr/>
          </p:nvSpPr>
          <p:spPr>
            <a:xfrm>
              <a:off x="0" y="1090440"/>
              <a:ext cx="8848440" cy="2960280"/>
            </a:xfrm>
            <a:custGeom>
              <a:avLst/>
              <a:gdLst/>
              <a:ahLst/>
              <a:rect l="l" t="t" r="r" b="b"/>
              <a:pathLst>
                <a:path w="8850630" h="2962275">
                  <a:moveTo>
                    <a:pt x="8850274" y="0"/>
                  </a:moveTo>
                  <a:lnTo>
                    <a:pt x="5888012" y="0"/>
                  </a:lnTo>
                  <a:lnTo>
                    <a:pt x="0" y="0"/>
                  </a:lnTo>
                  <a:lnTo>
                    <a:pt x="0" y="2962262"/>
                  </a:lnTo>
                  <a:lnTo>
                    <a:pt x="5888012" y="2962262"/>
                  </a:lnTo>
                  <a:lnTo>
                    <a:pt x="8850274" y="0"/>
                  </a:lnTo>
                  <a:close/>
                </a:path>
              </a:pathLst>
            </a:custGeom>
            <a:solidFill>
              <a:srgbClr val="3f5277"/>
            </a:solidFill>
            <a:ln>
              <a:noFill/>
            </a:ln>
          </p:spPr>
          <p:style>
            <a:lnRef idx="0"/>
            <a:fillRef idx="0"/>
            <a:effectRef idx="0"/>
            <a:fontRef idx="minor"/>
          </p:style>
        </p:sp>
      </p:grpSp>
      <p:sp>
        <p:nvSpPr>
          <p:cNvPr id="719" name="CustomShape 9"/>
          <p:cNvSpPr/>
          <p:nvPr/>
        </p:nvSpPr>
        <p:spPr>
          <a:xfrm>
            <a:off x="384120" y="1050840"/>
            <a:ext cx="480600" cy="110844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7200" spc="-1" strike="noStrike">
                <a:solidFill>
                  <a:srgbClr val="ff9700"/>
                </a:solidFill>
                <a:latin typeface="Arial"/>
                <a:ea typeface="DejaVu Sans"/>
              </a:rPr>
              <a:t>“</a:t>
            </a:r>
            <a:endParaRPr b="0" lang="en-US" sz="7200" spc="-1" strike="noStrike">
              <a:latin typeface="Arial"/>
            </a:endParaRPr>
          </a:p>
        </p:txBody>
      </p:sp>
      <p:grpSp>
        <p:nvGrpSpPr>
          <p:cNvPr id="720" name="Group 10"/>
          <p:cNvGrpSpPr/>
          <p:nvPr/>
        </p:nvGrpSpPr>
        <p:grpSpPr>
          <a:xfrm>
            <a:off x="1440" y="193680"/>
            <a:ext cx="9037080" cy="4948200"/>
            <a:chOff x="1440" y="193680"/>
            <a:chExt cx="9037080" cy="4948200"/>
          </a:xfrm>
        </p:grpSpPr>
        <p:sp>
          <p:nvSpPr>
            <p:cNvPr id="721" name="CustomShape 11"/>
            <p:cNvSpPr/>
            <p:nvPr/>
          </p:nvSpPr>
          <p:spPr>
            <a:xfrm>
              <a:off x="8524800" y="193680"/>
              <a:ext cx="513720" cy="702720"/>
            </a:xfrm>
            <a:prstGeom prst="rect">
              <a:avLst/>
            </a:prstGeom>
            <a:blipFill rotWithShape="0">
              <a:blip r:embed="rId1"/>
              <a:stretch>
                <a:fillRect/>
              </a:stretch>
            </a:blipFill>
            <a:ln>
              <a:noFill/>
            </a:ln>
          </p:spPr>
          <p:style>
            <a:lnRef idx="0"/>
            <a:fillRef idx="0"/>
            <a:effectRef idx="0"/>
            <a:fontRef idx="minor"/>
          </p:style>
        </p:sp>
        <p:sp>
          <p:nvSpPr>
            <p:cNvPr id="722" name="CustomShape 12"/>
            <p:cNvSpPr/>
            <p:nvPr/>
          </p:nvSpPr>
          <p:spPr>
            <a:xfrm>
              <a:off x="7226280" y="4637160"/>
              <a:ext cx="297720" cy="297720"/>
            </a:xfrm>
            <a:prstGeom prst="rect">
              <a:avLst/>
            </a:prstGeom>
            <a:blipFill rotWithShape="0">
              <a:blip r:embed="rId2"/>
              <a:stretch>
                <a:fillRect/>
              </a:stretch>
            </a:blipFill>
            <a:ln>
              <a:noFill/>
            </a:ln>
          </p:spPr>
          <p:style>
            <a:lnRef idx="0"/>
            <a:fillRef idx="0"/>
            <a:effectRef idx="0"/>
            <a:fontRef idx="minor"/>
          </p:style>
        </p:sp>
        <p:sp>
          <p:nvSpPr>
            <p:cNvPr id="723" name="CustomShape 13"/>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724" name="CustomShape 14"/>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725" name="CustomShape 15"/>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726" name="CustomShape 16"/>
          <p:cNvSpPr/>
          <p:nvPr/>
        </p:nvSpPr>
        <p:spPr>
          <a:xfrm>
            <a:off x="7553880" y="4667400"/>
            <a:ext cx="1129320" cy="20736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727" name="CustomShape 17"/>
          <p:cNvSpPr/>
          <p:nvPr/>
        </p:nvSpPr>
        <p:spPr>
          <a:xfrm>
            <a:off x="822960" y="1371600"/>
            <a:ext cx="5118840" cy="2813040"/>
          </a:xfrm>
          <a:prstGeom prst="rect">
            <a:avLst/>
          </a:prstGeom>
          <a:noFill/>
          <a:ln>
            <a:noFill/>
          </a:ln>
        </p:spPr>
        <p:style>
          <a:lnRef idx="0"/>
          <a:fillRef idx="0"/>
          <a:effectRef idx="0"/>
          <a:fontRef idx="minor"/>
        </p:style>
        <p:txBody>
          <a:bodyPr lIns="0" rIns="0" tIns="1440" bIns="0"/>
          <a:p>
            <a:pPr marL="38160">
              <a:lnSpc>
                <a:spcPct val="100000"/>
              </a:lnSpc>
              <a:spcBef>
                <a:spcPts val="11"/>
              </a:spcBef>
            </a:pPr>
            <a:r>
              <a:rPr b="0" lang="en-US" sz="1600" spc="-1" strike="noStrike">
                <a:solidFill>
                  <a:srgbClr val="ffffff"/>
                </a:solidFill>
                <a:latin typeface="Ubuntu"/>
                <a:ea typeface="DejaVu Sans"/>
              </a:rPr>
              <a:t>1.Memberikan fasilitas untuk programmer supaya dapat mendistribusikan obyek akan dipakai pada beberapa bagian proses yang berbeda.</a:t>
            </a:r>
            <a:endParaRPr b="0" lang="en-US" sz="1600" spc="-1" strike="noStrike">
              <a:latin typeface="Arial"/>
            </a:endParaRPr>
          </a:p>
          <a:p>
            <a:pPr marL="38160">
              <a:lnSpc>
                <a:spcPct val="100000"/>
              </a:lnSpc>
              <a:spcBef>
                <a:spcPts val="11"/>
              </a:spcBef>
            </a:pPr>
            <a:endParaRPr b="0" lang="en-US" sz="1600" spc="-1" strike="noStrike">
              <a:latin typeface="Arial"/>
            </a:endParaRPr>
          </a:p>
          <a:p>
            <a:pPr marL="38160">
              <a:lnSpc>
                <a:spcPct val="100000"/>
              </a:lnSpc>
              <a:spcBef>
                <a:spcPts val="11"/>
              </a:spcBef>
            </a:pPr>
            <a:r>
              <a:rPr b="0" lang="en-US" sz="1600" spc="-1" strike="noStrike">
                <a:solidFill>
                  <a:srgbClr val="ffffff"/>
                </a:solidFill>
                <a:latin typeface="Ubuntu"/>
                <a:ea typeface="DejaVu Sans"/>
              </a:rPr>
              <a:t>2. Sebagai interkoneksi ke beberapa aplikasi dan masalah interoperabilitas. Middleware menjadi sangat dibutuhkan untuk bermigrasi dari aplikasi mainframe ke aplikasi client/server dan juga untuk menyediakan komunikasi antar platform yang berbeda.</a:t>
            </a:r>
            <a:endParaRPr b="0" lang="en-US" sz="1600" spc="-1" strike="noStrike">
              <a:latin typeface="Arial"/>
            </a:endParaRPr>
          </a:p>
        </p:txBody>
      </p:sp>
      <p:sp>
        <p:nvSpPr>
          <p:cNvPr id="728" name="CustomShape 18"/>
          <p:cNvSpPr/>
          <p:nvPr/>
        </p:nvSpPr>
        <p:spPr>
          <a:xfrm>
            <a:off x="479160" y="4950360"/>
            <a:ext cx="1120680" cy="298332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58"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729" name="CustomShape 19"/>
          <p:cNvSpPr/>
          <p:nvPr/>
        </p:nvSpPr>
        <p:spPr>
          <a:xfrm>
            <a:off x="457200" y="205200"/>
            <a:ext cx="8227440" cy="856800"/>
          </a:xfrm>
          <a:prstGeom prst="rect">
            <a:avLst/>
          </a:prstGeom>
          <a:noFill/>
          <a:ln>
            <a:noFill/>
          </a:ln>
        </p:spPr>
        <p:style>
          <a:lnRef idx="0"/>
          <a:fillRef idx="0"/>
          <a:effectRef idx="0"/>
          <a:fontRef idx="minor"/>
        </p:style>
        <p:txBody>
          <a:bodyPr lIns="0" rIns="0" tIns="0" bIns="0" anchor="ctr"/>
          <a:p>
            <a:pPr algn="ctr">
              <a:lnSpc>
                <a:spcPct val="100000"/>
              </a:lnSpc>
            </a:pPr>
            <a:r>
              <a:rPr b="1" lang="en-US" sz="1800" spc="-1" strike="noStrike">
                <a:solidFill>
                  <a:srgbClr val="333333"/>
                </a:solidFill>
                <a:latin typeface="Ubuntu"/>
                <a:ea typeface="DejaVu Sans"/>
              </a:rPr>
              <a:t>Tujuan Pengunaan Middleware</a:t>
            </a:r>
            <a:endParaRPr b="0" lang="en-US" sz="1800" spc="-1" strike="noStrike">
              <a:latin typeface="Arial"/>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CustomShape 1"/>
          <p:cNvSpPr/>
          <p:nvPr/>
        </p:nvSpPr>
        <p:spPr>
          <a:xfrm>
            <a:off x="6946920" y="4948200"/>
            <a:ext cx="391680" cy="12996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731" name="Group 2"/>
          <p:cNvGrpSpPr/>
          <p:nvPr/>
        </p:nvGrpSpPr>
        <p:grpSpPr>
          <a:xfrm>
            <a:off x="6950160" y="4471920"/>
            <a:ext cx="2192040" cy="669600"/>
            <a:chOff x="6950160" y="4471920"/>
            <a:chExt cx="2192040" cy="669600"/>
          </a:xfrm>
        </p:grpSpPr>
        <p:sp>
          <p:nvSpPr>
            <p:cNvPr id="732" name="CustomShape 3"/>
            <p:cNvSpPr/>
            <p:nvPr/>
          </p:nvSpPr>
          <p:spPr>
            <a:xfrm>
              <a:off x="7107120" y="4471920"/>
              <a:ext cx="2035080" cy="66960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733" name="CustomShape 4"/>
            <p:cNvSpPr/>
            <p:nvPr/>
          </p:nvSpPr>
          <p:spPr>
            <a:xfrm>
              <a:off x="6950160" y="4646520"/>
              <a:ext cx="2191680" cy="30276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734" name="CustomShape 5"/>
          <p:cNvSpPr/>
          <p:nvPr/>
        </p:nvSpPr>
        <p:spPr>
          <a:xfrm>
            <a:off x="7543800" y="657360"/>
            <a:ext cx="1298160" cy="431640"/>
          </a:xfrm>
          <a:custGeom>
            <a:avLst/>
            <a:gdLst/>
            <a:ahLst/>
            <a:rect l="l" t="t" r="r" b="b"/>
            <a:pathLst>
              <a:path w="1300479" h="433705">
                <a:moveTo>
                  <a:pt x="1300147" y="433386"/>
                </a:moveTo>
                <a:lnTo>
                  <a:pt x="0" y="433386"/>
                </a:lnTo>
                <a:lnTo>
                  <a:pt x="91074" y="0"/>
                </a:lnTo>
                <a:lnTo>
                  <a:pt x="1300147" y="433386"/>
                </a:lnTo>
                <a:close/>
              </a:path>
            </a:pathLst>
          </a:custGeom>
          <a:solidFill>
            <a:srgbClr val="263148"/>
          </a:solidFill>
          <a:ln>
            <a:noFill/>
          </a:ln>
        </p:spPr>
        <p:style>
          <a:lnRef idx="0"/>
          <a:fillRef idx="0"/>
          <a:effectRef idx="0"/>
          <a:fontRef idx="minor"/>
        </p:style>
      </p:sp>
      <p:grpSp>
        <p:nvGrpSpPr>
          <p:cNvPr id="735" name="Group 6"/>
          <p:cNvGrpSpPr/>
          <p:nvPr/>
        </p:nvGrpSpPr>
        <p:grpSpPr>
          <a:xfrm>
            <a:off x="0" y="0"/>
            <a:ext cx="8848440" cy="5141520"/>
            <a:chOff x="0" y="0"/>
            <a:chExt cx="8848440" cy="5141520"/>
          </a:xfrm>
        </p:grpSpPr>
        <p:sp>
          <p:nvSpPr>
            <p:cNvPr id="736" name="CustomShape 7"/>
            <p:cNvSpPr/>
            <p:nvPr/>
          </p:nvSpPr>
          <p:spPr>
            <a:xfrm>
              <a:off x="0" y="0"/>
              <a:ext cx="8652960" cy="5141520"/>
            </a:xfrm>
            <a:custGeom>
              <a:avLst/>
              <a:gdLst/>
              <a:ahLst/>
              <a:rect l="l" t="t" r="r" b="b"/>
              <a:pathLst>
                <a:path w="8655050" h="5143500">
                  <a:moveTo>
                    <a:pt x="8655025" y="0"/>
                  </a:moveTo>
                  <a:lnTo>
                    <a:pt x="3517887" y="0"/>
                  </a:lnTo>
                  <a:lnTo>
                    <a:pt x="0" y="12"/>
                  </a:lnTo>
                  <a:lnTo>
                    <a:pt x="0" y="5143500"/>
                  </a:lnTo>
                  <a:lnTo>
                    <a:pt x="3524237" y="5143500"/>
                  </a:lnTo>
                  <a:lnTo>
                    <a:pt x="3524237" y="5130800"/>
                  </a:lnTo>
                  <a:lnTo>
                    <a:pt x="8655025" y="0"/>
                  </a:lnTo>
                  <a:close/>
                </a:path>
              </a:pathLst>
            </a:custGeom>
            <a:solidFill>
              <a:srgbClr val="c6d3e6"/>
            </a:solidFill>
            <a:ln>
              <a:noFill/>
            </a:ln>
          </p:spPr>
          <p:style>
            <a:lnRef idx="0"/>
            <a:fillRef idx="0"/>
            <a:effectRef idx="0"/>
            <a:fontRef idx="minor"/>
          </p:style>
        </p:sp>
        <p:sp>
          <p:nvSpPr>
            <p:cNvPr id="737" name="CustomShape 8"/>
            <p:cNvSpPr/>
            <p:nvPr/>
          </p:nvSpPr>
          <p:spPr>
            <a:xfrm>
              <a:off x="0" y="1090440"/>
              <a:ext cx="8848440" cy="2960280"/>
            </a:xfrm>
            <a:custGeom>
              <a:avLst/>
              <a:gdLst/>
              <a:ahLst/>
              <a:rect l="l" t="t" r="r" b="b"/>
              <a:pathLst>
                <a:path w="8850630" h="2962275">
                  <a:moveTo>
                    <a:pt x="8850274" y="0"/>
                  </a:moveTo>
                  <a:lnTo>
                    <a:pt x="5888012" y="0"/>
                  </a:lnTo>
                  <a:lnTo>
                    <a:pt x="0" y="0"/>
                  </a:lnTo>
                  <a:lnTo>
                    <a:pt x="0" y="2962262"/>
                  </a:lnTo>
                  <a:lnTo>
                    <a:pt x="5888012" y="2962262"/>
                  </a:lnTo>
                  <a:lnTo>
                    <a:pt x="8850274" y="0"/>
                  </a:lnTo>
                  <a:close/>
                </a:path>
              </a:pathLst>
            </a:custGeom>
            <a:solidFill>
              <a:srgbClr val="3f5277"/>
            </a:solidFill>
            <a:ln>
              <a:noFill/>
            </a:ln>
          </p:spPr>
          <p:style>
            <a:lnRef idx="0"/>
            <a:fillRef idx="0"/>
            <a:effectRef idx="0"/>
            <a:fontRef idx="minor"/>
          </p:style>
        </p:sp>
      </p:grpSp>
      <p:sp>
        <p:nvSpPr>
          <p:cNvPr id="738" name="CustomShape 9"/>
          <p:cNvSpPr/>
          <p:nvPr/>
        </p:nvSpPr>
        <p:spPr>
          <a:xfrm>
            <a:off x="384120" y="1050840"/>
            <a:ext cx="480600" cy="110844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7200" spc="-1" strike="noStrike">
                <a:solidFill>
                  <a:srgbClr val="ff9700"/>
                </a:solidFill>
                <a:latin typeface="Arial"/>
                <a:ea typeface="DejaVu Sans"/>
              </a:rPr>
              <a:t>“</a:t>
            </a:r>
            <a:endParaRPr b="0" lang="en-US" sz="7200" spc="-1" strike="noStrike">
              <a:latin typeface="Arial"/>
            </a:endParaRPr>
          </a:p>
        </p:txBody>
      </p:sp>
      <p:grpSp>
        <p:nvGrpSpPr>
          <p:cNvPr id="739" name="Group 10"/>
          <p:cNvGrpSpPr/>
          <p:nvPr/>
        </p:nvGrpSpPr>
        <p:grpSpPr>
          <a:xfrm>
            <a:off x="1440" y="193680"/>
            <a:ext cx="9037080" cy="4948200"/>
            <a:chOff x="1440" y="193680"/>
            <a:chExt cx="9037080" cy="4948200"/>
          </a:xfrm>
        </p:grpSpPr>
        <p:sp>
          <p:nvSpPr>
            <p:cNvPr id="740" name="CustomShape 11"/>
            <p:cNvSpPr/>
            <p:nvPr/>
          </p:nvSpPr>
          <p:spPr>
            <a:xfrm>
              <a:off x="8524800" y="193680"/>
              <a:ext cx="513720" cy="702720"/>
            </a:xfrm>
            <a:prstGeom prst="rect">
              <a:avLst/>
            </a:prstGeom>
            <a:blipFill rotWithShape="0">
              <a:blip r:embed="rId1"/>
              <a:stretch>
                <a:fillRect/>
              </a:stretch>
            </a:blipFill>
            <a:ln>
              <a:noFill/>
            </a:ln>
          </p:spPr>
          <p:style>
            <a:lnRef idx="0"/>
            <a:fillRef idx="0"/>
            <a:effectRef idx="0"/>
            <a:fontRef idx="minor"/>
          </p:style>
        </p:sp>
        <p:sp>
          <p:nvSpPr>
            <p:cNvPr id="741" name="CustomShape 12"/>
            <p:cNvSpPr/>
            <p:nvPr/>
          </p:nvSpPr>
          <p:spPr>
            <a:xfrm>
              <a:off x="7226280" y="4637160"/>
              <a:ext cx="297720" cy="297720"/>
            </a:xfrm>
            <a:prstGeom prst="rect">
              <a:avLst/>
            </a:prstGeom>
            <a:blipFill rotWithShape="0">
              <a:blip r:embed="rId2"/>
              <a:stretch>
                <a:fillRect/>
              </a:stretch>
            </a:blipFill>
            <a:ln>
              <a:noFill/>
            </a:ln>
          </p:spPr>
          <p:style>
            <a:lnRef idx="0"/>
            <a:fillRef idx="0"/>
            <a:effectRef idx="0"/>
            <a:fontRef idx="minor"/>
          </p:style>
        </p:sp>
        <p:sp>
          <p:nvSpPr>
            <p:cNvPr id="742" name="CustomShape 13"/>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743" name="CustomShape 14"/>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744" name="CustomShape 15"/>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745" name="CustomShape 16"/>
          <p:cNvSpPr/>
          <p:nvPr/>
        </p:nvSpPr>
        <p:spPr>
          <a:xfrm>
            <a:off x="7553880" y="4667400"/>
            <a:ext cx="1129320" cy="20736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746" name="CustomShape 17"/>
          <p:cNvSpPr/>
          <p:nvPr/>
        </p:nvSpPr>
        <p:spPr>
          <a:xfrm>
            <a:off x="822960" y="1371600"/>
            <a:ext cx="5118840" cy="2813040"/>
          </a:xfrm>
          <a:prstGeom prst="rect">
            <a:avLst/>
          </a:prstGeom>
          <a:noFill/>
          <a:ln>
            <a:noFill/>
          </a:ln>
        </p:spPr>
        <p:style>
          <a:lnRef idx="0"/>
          <a:fillRef idx="0"/>
          <a:effectRef idx="0"/>
          <a:fontRef idx="minor"/>
        </p:style>
        <p:txBody>
          <a:bodyPr lIns="0" rIns="0" tIns="1440" bIns="0"/>
          <a:p>
            <a:pPr marL="38160">
              <a:lnSpc>
                <a:spcPct val="100000"/>
              </a:lnSpc>
              <a:spcBef>
                <a:spcPts val="11"/>
              </a:spcBef>
            </a:pPr>
            <a:r>
              <a:rPr b="0" lang="en-US" sz="1600" spc="-1" strike="noStrike">
                <a:solidFill>
                  <a:srgbClr val="ffffff"/>
                </a:solidFill>
                <a:latin typeface="Ubuntu"/>
                <a:ea typeface="DejaVu Sans"/>
              </a:rPr>
              <a:t>1.Pada sistem yang terdistribusi maka dapat dijalankan 2 buah platform atau aplikasi secara bersamaan.</a:t>
            </a:r>
            <a:endParaRPr b="0" lang="en-US" sz="1600" spc="-1" strike="noStrike">
              <a:latin typeface="Arial"/>
            </a:endParaRPr>
          </a:p>
          <a:p>
            <a:pPr marL="38160">
              <a:lnSpc>
                <a:spcPct val="100000"/>
              </a:lnSpc>
              <a:spcBef>
                <a:spcPts val="11"/>
              </a:spcBef>
            </a:pPr>
            <a:endParaRPr b="0" lang="en-US" sz="1600" spc="-1" strike="noStrike">
              <a:latin typeface="Arial"/>
            </a:endParaRPr>
          </a:p>
          <a:p>
            <a:pPr marL="38160">
              <a:lnSpc>
                <a:spcPct val="100000"/>
              </a:lnSpc>
              <a:spcBef>
                <a:spcPts val="11"/>
              </a:spcBef>
            </a:pPr>
            <a:r>
              <a:rPr b="0" lang="en-US" sz="1600" spc="-1" strike="noStrike">
                <a:solidFill>
                  <a:srgbClr val="ffffff"/>
                </a:solidFill>
                <a:latin typeface="Ubuntu"/>
                <a:ea typeface="DejaVu Sans"/>
              </a:rPr>
              <a:t>2. Dapat melakukan komunikasi pada aplikasi yang berjalan di platform berbeda.</a:t>
            </a:r>
            <a:endParaRPr b="0" lang="en-US" sz="1600" spc="-1" strike="noStrike">
              <a:latin typeface="Arial"/>
            </a:endParaRPr>
          </a:p>
          <a:p>
            <a:pPr marL="38160">
              <a:lnSpc>
                <a:spcPct val="100000"/>
              </a:lnSpc>
              <a:spcBef>
                <a:spcPts val="11"/>
              </a:spcBef>
            </a:pPr>
            <a:endParaRPr b="0" lang="en-US" sz="1600" spc="-1" strike="noStrike">
              <a:latin typeface="Arial"/>
            </a:endParaRPr>
          </a:p>
          <a:p>
            <a:pPr marL="38160">
              <a:lnSpc>
                <a:spcPct val="100000"/>
              </a:lnSpc>
              <a:spcBef>
                <a:spcPts val="11"/>
              </a:spcBef>
            </a:pPr>
            <a:r>
              <a:rPr b="0" lang="en-US" sz="1600" spc="-1" strike="noStrike">
                <a:solidFill>
                  <a:srgbClr val="ffffff"/>
                </a:solidFill>
                <a:latin typeface="Ubuntu"/>
                <a:ea typeface="DejaVu Sans"/>
              </a:rPr>
              <a:t>3. Adanya transparansi pada seluruh jaringan sehingga dapat menyediakan interaksi dengan layanan atau aplikasi lainnya.</a:t>
            </a:r>
            <a:endParaRPr b="0" lang="en-US" sz="1600" spc="-1" strike="noStrike">
              <a:latin typeface="Arial"/>
            </a:endParaRPr>
          </a:p>
        </p:txBody>
      </p:sp>
      <p:sp>
        <p:nvSpPr>
          <p:cNvPr id="747" name="CustomShape 18"/>
          <p:cNvSpPr/>
          <p:nvPr/>
        </p:nvSpPr>
        <p:spPr>
          <a:xfrm>
            <a:off x="479160" y="4950360"/>
            <a:ext cx="1120680" cy="298332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58"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748" name="CustomShape 19"/>
          <p:cNvSpPr/>
          <p:nvPr/>
        </p:nvSpPr>
        <p:spPr>
          <a:xfrm>
            <a:off x="457200" y="205200"/>
            <a:ext cx="8227440" cy="856800"/>
          </a:xfrm>
          <a:prstGeom prst="rect">
            <a:avLst/>
          </a:prstGeom>
          <a:noFill/>
          <a:ln>
            <a:noFill/>
          </a:ln>
        </p:spPr>
        <p:style>
          <a:lnRef idx="0"/>
          <a:fillRef idx="0"/>
          <a:effectRef idx="0"/>
          <a:fontRef idx="minor"/>
        </p:style>
        <p:txBody>
          <a:bodyPr lIns="0" rIns="0" tIns="0" bIns="0" anchor="ctr"/>
          <a:p>
            <a:pPr algn="ctr">
              <a:lnSpc>
                <a:spcPct val="100000"/>
              </a:lnSpc>
            </a:pPr>
            <a:r>
              <a:rPr b="1" lang="en-US" sz="1800" spc="-1" strike="noStrike">
                <a:solidFill>
                  <a:srgbClr val="333333"/>
                </a:solidFill>
                <a:latin typeface="Ubuntu"/>
                <a:ea typeface="DejaVu Sans"/>
              </a:rPr>
              <a:t>Manfaat Menggunakan Middleware</a:t>
            </a:r>
            <a:endParaRPr b="0" lang="en-US" sz="180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 name="CustomShape 1"/>
          <p:cNvSpPr/>
          <p:nvPr/>
        </p:nvSpPr>
        <p:spPr>
          <a:xfrm>
            <a:off x="6946920" y="4948200"/>
            <a:ext cx="391680" cy="12996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750" name="Group 2"/>
          <p:cNvGrpSpPr/>
          <p:nvPr/>
        </p:nvGrpSpPr>
        <p:grpSpPr>
          <a:xfrm>
            <a:off x="6950160" y="4471920"/>
            <a:ext cx="2192040" cy="669600"/>
            <a:chOff x="6950160" y="4471920"/>
            <a:chExt cx="2192040" cy="669600"/>
          </a:xfrm>
        </p:grpSpPr>
        <p:sp>
          <p:nvSpPr>
            <p:cNvPr id="751" name="CustomShape 3"/>
            <p:cNvSpPr/>
            <p:nvPr/>
          </p:nvSpPr>
          <p:spPr>
            <a:xfrm>
              <a:off x="7107120" y="4471920"/>
              <a:ext cx="2035080" cy="66960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752" name="CustomShape 4"/>
            <p:cNvSpPr/>
            <p:nvPr/>
          </p:nvSpPr>
          <p:spPr>
            <a:xfrm>
              <a:off x="6950160" y="4646520"/>
              <a:ext cx="2191680" cy="30276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753" name="CustomShape 5"/>
          <p:cNvSpPr/>
          <p:nvPr/>
        </p:nvSpPr>
        <p:spPr>
          <a:xfrm>
            <a:off x="7543800" y="657360"/>
            <a:ext cx="1298160" cy="431640"/>
          </a:xfrm>
          <a:custGeom>
            <a:avLst/>
            <a:gdLst/>
            <a:ahLst/>
            <a:rect l="l" t="t" r="r" b="b"/>
            <a:pathLst>
              <a:path w="1300479" h="433705">
                <a:moveTo>
                  <a:pt x="1300147" y="433386"/>
                </a:moveTo>
                <a:lnTo>
                  <a:pt x="0" y="433386"/>
                </a:lnTo>
                <a:lnTo>
                  <a:pt x="91074" y="0"/>
                </a:lnTo>
                <a:lnTo>
                  <a:pt x="1300147" y="433386"/>
                </a:lnTo>
                <a:close/>
              </a:path>
            </a:pathLst>
          </a:custGeom>
          <a:solidFill>
            <a:srgbClr val="263148"/>
          </a:solidFill>
          <a:ln>
            <a:noFill/>
          </a:ln>
        </p:spPr>
        <p:style>
          <a:lnRef idx="0"/>
          <a:fillRef idx="0"/>
          <a:effectRef idx="0"/>
          <a:fontRef idx="minor"/>
        </p:style>
      </p:sp>
      <p:grpSp>
        <p:nvGrpSpPr>
          <p:cNvPr id="754" name="Group 6"/>
          <p:cNvGrpSpPr/>
          <p:nvPr/>
        </p:nvGrpSpPr>
        <p:grpSpPr>
          <a:xfrm>
            <a:off x="0" y="0"/>
            <a:ext cx="8848440" cy="5141520"/>
            <a:chOff x="0" y="0"/>
            <a:chExt cx="8848440" cy="5141520"/>
          </a:xfrm>
        </p:grpSpPr>
        <p:sp>
          <p:nvSpPr>
            <p:cNvPr id="755" name="CustomShape 7"/>
            <p:cNvSpPr/>
            <p:nvPr/>
          </p:nvSpPr>
          <p:spPr>
            <a:xfrm>
              <a:off x="0" y="0"/>
              <a:ext cx="8652960" cy="5141520"/>
            </a:xfrm>
            <a:custGeom>
              <a:avLst/>
              <a:gdLst/>
              <a:ahLst/>
              <a:rect l="l" t="t" r="r" b="b"/>
              <a:pathLst>
                <a:path w="8655050" h="5143500">
                  <a:moveTo>
                    <a:pt x="8655025" y="0"/>
                  </a:moveTo>
                  <a:lnTo>
                    <a:pt x="3517887" y="0"/>
                  </a:lnTo>
                  <a:lnTo>
                    <a:pt x="0" y="12"/>
                  </a:lnTo>
                  <a:lnTo>
                    <a:pt x="0" y="5143500"/>
                  </a:lnTo>
                  <a:lnTo>
                    <a:pt x="3524237" y="5143500"/>
                  </a:lnTo>
                  <a:lnTo>
                    <a:pt x="3524237" y="5130800"/>
                  </a:lnTo>
                  <a:lnTo>
                    <a:pt x="8655025" y="0"/>
                  </a:lnTo>
                  <a:close/>
                </a:path>
              </a:pathLst>
            </a:custGeom>
            <a:solidFill>
              <a:srgbClr val="c6d3e6"/>
            </a:solidFill>
            <a:ln>
              <a:noFill/>
            </a:ln>
          </p:spPr>
          <p:style>
            <a:lnRef idx="0"/>
            <a:fillRef idx="0"/>
            <a:effectRef idx="0"/>
            <a:fontRef idx="minor"/>
          </p:style>
        </p:sp>
        <p:sp>
          <p:nvSpPr>
            <p:cNvPr id="756" name="CustomShape 8"/>
            <p:cNvSpPr/>
            <p:nvPr/>
          </p:nvSpPr>
          <p:spPr>
            <a:xfrm>
              <a:off x="0" y="1090440"/>
              <a:ext cx="8848440" cy="2960280"/>
            </a:xfrm>
            <a:custGeom>
              <a:avLst/>
              <a:gdLst/>
              <a:ahLst/>
              <a:rect l="l" t="t" r="r" b="b"/>
              <a:pathLst>
                <a:path w="8850630" h="2962275">
                  <a:moveTo>
                    <a:pt x="8850274" y="0"/>
                  </a:moveTo>
                  <a:lnTo>
                    <a:pt x="5888012" y="0"/>
                  </a:lnTo>
                  <a:lnTo>
                    <a:pt x="0" y="0"/>
                  </a:lnTo>
                  <a:lnTo>
                    <a:pt x="0" y="2962262"/>
                  </a:lnTo>
                  <a:lnTo>
                    <a:pt x="5888012" y="2962262"/>
                  </a:lnTo>
                  <a:lnTo>
                    <a:pt x="8850274" y="0"/>
                  </a:lnTo>
                  <a:close/>
                </a:path>
              </a:pathLst>
            </a:custGeom>
            <a:solidFill>
              <a:srgbClr val="3f5277"/>
            </a:solidFill>
            <a:ln>
              <a:noFill/>
            </a:ln>
          </p:spPr>
          <p:style>
            <a:lnRef idx="0"/>
            <a:fillRef idx="0"/>
            <a:effectRef idx="0"/>
            <a:fontRef idx="minor"/>
          </p:style>
        </p:sp>
      </p:grpSp>
      <p:sp>
        <p:nvSpPr>
          <p:cNvPr id="757" name="CustomShape 9"/>
          <p:cNvSpPr/>
          <p:nvPr/>
        </p:nvSpPr>
        <p:spPr>
          <a:xfrm>
            <a:off x="384120" y="1050840"/>
            <a:ext cx="480600" cy="110844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7200" spc="-1" strike="noStrike">
                <a:solidFill>
                  <a:srgbClr val="ff9700"/>
                </a:solidFill>
                <a:latin typeface="Arial"/>
                <a:ea typeface="DejaVu Sans"/>
              </a:rPr>
              <a:t>“</a:t>
            </a:r>
            <a:endParaRPr b="0" lang="en-US" sz="7200" spc="-1" strike="noStrike">
              <a:latin typeface="Arial"/>
            </a:endParaRPr>
          </a:p>
        </p:txBody>
      </p:sp>
      <p:grpSp>
        <p:nvGrpSpPr>
          <p:cNvPr id="758" name="Group 10"/>
          <p:cNvGrpSpPr/>
          <p:nvPr/>
        </p:nvGrpSpPr>
        <p:grpSpPr>
          <a:xfrm>
            <a:off x="1440" y="193680"/>
            <a:ext cx="9037080" cy="4948200"/>
            <a:chOff x="1440" y="193680"/>
            <a:chExt cx="9037080" cy="4948200"/>
          </a:xfrm>
        </p:grpSpPr>
        <p:sp>
          <p:nvSpPr>
            <p:cNvPr id="759" name="CustomShape 11"/>
            <p:cNvSpPr/>
            <p:nvPr/>
          </p:nvSpPr>
          <p:spPr>
            <a:xfrm>
              <a:off x="8524800" y="193680"/>
              <a:ext cx="513720" cy="702720"/>
            </a:xfrm>
            <a:prstGeom prst="rect">
              <a:avLst/>
            </a:prstGeom>
            <a:blipFill rotWithShape="0">
              <a:blip r:embed="rId1"/>
              <a:stretch>
                <a:fillRect/>
              </a:stretch>
            </a:blipFill>
            <a:ln>
              <a:noFill/>
            </a:ln>
          </p:spPr>
          <p:style>
            <a:lnRef idx="0"/>
            <a:fillRef idx="0"/>
            <a:effectRef idx="0"/>
            <a:fontRef idx="minor"/>
          </p:style>
        </p:sp>
        <p:sp>
          <p:nvSpPr>
            <p:cNvPr id="760" name="CustomShape 12"/>
            <p:cNvSpPr/>
            <p:nvPr/>
          </p:nvSpPr>
          <p:spPr>
            <a:xfrm>
              <a:off x="7226280" y="4637160"/>
              <a:ext cx="297720" cy="297720"/>
            </a:xfrm>
            <a:prstGeom prst="rect">
              <a:avLst/>
            </a:prstGeom>
            <a:blipFill rotWithShape="0">
              <a:blip r:embed="rId2"/>
              <a:stretch>
                <a:fillRect/>
              </a:stretch>
            </a:blipFill>
            <a:ln>
              <a:noFill/>
            </a:ln>
          </p:spPr>
          <p:style>
            <a:lnRef idx="0"/>
            <a:fillRef idx="0"/>
            <a:effectRef idx="0"/>
            <a:fontRef idx="minor"/>
          </p:style>
        </p:sp>
        <p:sp>
          <p:nvSpPr>
            <p:cNvPr id="761" name="CustomShape 13"/>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762" name="CustomShape 14"/>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763" name="CustomShape 15"/>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764" name="CustomShape 16"/>
          <p:cNvSpPr/>
          <p:nvPr/>
        </p:nvSpPr>
        <p:spPr>
          <a:xfrm>
            <a:off x="7553880" y="4667400"/>
            <a:ext cx="1129320" cy="20736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765" name="CustomShape 17"/>
          <p:cNvSpPr/>
          <p:nvPr/>
        </p:nvSpPr>
        <p:spPr>
          <a:xfrm>
            <a:off x="822960" y="1371600"/>
            <a:ext cx="5118840" cy="2813040"/>
          </a:xfrm>
          <a:prstGeom prst="rect">
            <a:avLst/>
          </a:prstGeom>
          <a:noFill/>
          <a:ln>
            <a:noFill/>
          </a:ln>
        </p:spPr>
        <p:style>
          <a:lnRef idx="0"/>
          <a:fillRef idx="0"/>
          <a:effectRef idx="0"/>
          <a:fontRef idx="minor"/>
        </p:style>
        <p:txBody>
          <a:bodyPr lIns="0" rIns="0" tIns="1440" bIns="0"/>
          <a:p>
            <a:pPr marL="38160">
              <a:lnSpc>
                <a:spcPct val="100000"/>
              </a:lnSpc>
              <a:spcBef>
                <a:spcPts val="11"/>
              </a:spcBef>
            </a:pPr>
            <a:r>
              <a:rPr b="0" lang="en-US" sz="1600" spc="-1" strike="noStrike">
                <a:solidFill>
                  <a:srgbClr val="ffffff"/>
                </a:solidFill>
                <a:latin typeface="Ubuntu"/>
                <a:ea typeface="DejaVu Sans"/>
              </a:rPr>
              <a:t>Seperti data customer yang harus dapat dibaca oleh bagian customer service dan akuntansi. Data hasil pengembangan tersebut bisa dibaca juga oleh bagian manajemen. Hal ini akan semakin terasa ketika suatu sistem tersebar sehingga menjadi semakin besar dan bervariasi.</a:t>
            </a:r>
            <a:endParaRPr b="0" lang="en-US" sz="1600" spc="-1" strike="noStrike">
              <a:latin typeface="Arial"/>
            </a:endParaRPr>
          </a:p>
          <a:p>
            <a:pPr marL="38160">
              <a:lnSpc>
                <a:spcPct val="100000"/>
              </a:lnSpc>
              <a:spcBef>
                <a:spcPts val="11"/>
              </a:spcBef>
            </a:pPr>
            <a:endParaRPr b="0" lang="en-US" sz="1600" spc="-1" strike="noStrike">
              <a:latin typeface="Arial"/>
            </a:endParaRPr>
          </a:p>
          <a:p>
            <a:pPr marL="38160">
              <a:lnSpc>
                <a:spcPct val="100000"/>
              </a:lnSpc>
              <a:spcBef>
                <a:spcPts val="11"/>
              </a:spcBef>
            </a:pPr>
            <a:r>
              <a:rPr b="0" lang="en-US" sz="1600" spc="-1" strike="noStrike">
                <a:solidFill>
                  <a:srgbClr val="ffffff"/>
                </a:solidFill>
                <a:latin typeface="Ubuntu"/>
                <a:ea typeface="DejaVu Sans"/>
              </a:rPr>
              <a:t>Berikut Aplikasinya :</a:t>
            </a:r>
            <a:endParaRPr b="0" lang="en-US" sz="1600" spc="-1" strike="noStrike">
              <a:latin typeface="Arial"/>
            </a:endParaRPr>
          </a:p>
          <a:p>
            <a:pPr marL="38160" indent="-214920">
              <a:lnSpc>
                <a:spcPct val="100000"/>
              </a:lnSpc>
              <a:spcBef>
                <a:spcPts val="11"/>
              </a:spcBef>
              <a:buClr>
                <a:srgbClr val="ffffff"/>
              </a:buClr>
              <a:buFont typeface="Wingdings" charset="2"/>
              <a:buChar char=""/>
            </a:pPr>
            <a:r>
              <a:rPr b="0" lang="en-US" sz="1600" spc="-1" strike="noStrike">
                <a:solidFill>
                  <a:srgbClr val="ffffff"/>
                </a:solidFill>
                <a:latin typeface="Ubuntu"/>
                <a:ea typeface="DejaVu Sans"/>
              </a:rPr>
              <a:t>Antrian Pesan</a:t>
            </a:r>
            <a:endParaRPr b="0" lang="en-US" sz="1600" spc="-1" strike="noStrike">
              <a:latin typeface="Arial"/>
            </a:endParaRPr>
          </a:p>
          <a:p>
            <a:pPr marL="38160" indent="-214920">
              <a:lnSpc>
                <a:spcPct val="100000"/>
              </a:lnSpc>
              <a:spcBef>
                <a:spcPts val="11"/>
              </a:spcBef>
              <a:buClr>
                <a:srgbClr val="ffffff"/>
              </a:buClr>
              <a:buFont typeface="Wingdings" charset="2"/>
              <a:buChar char=""/>
            </a:pPr>
            <a:r>
              <a:rPr b="0" lang="en-US" sz="1600" spc="-1" strike="noStrike">
                <a:solidFill>
                  <a:srgbClr val="ffffff"/>
                </a:solidFill>
                <a:latin typeface="Ubuntu"/>
                <a:ea typeface="DejaVu Sans"/>
              </a:rPr>
              <a:t>Monitor Transaksi</a:t>
            </a:r>
            <a:endParaRPr b="0" lang="en-US" sz="1600" spc="-1" strike="noStrike">
              <a:latin typeface="Arial"/>
            </a:endParaRPr>
          </a:p>
        </p:txBody>
      </p:sp>
      <p:sp>
        <p:nvSpPr>
          <p:cNvPr id="766" name="CustomShape 18"/>
          <p:cNvSpPr/>
          <p:nvPr/>
        </p:nvSpPr>
        <p:spPr>
          <a:xfrm>
            <a:off x="479160" y="4950360"/>
            <a:ext cx="1120680" cy="298332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58"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767" name="CustomShape 19"/>
          <p:cNvSpPr/>
          <p:nvPr/>
        </p:nvSpPr>
        <p:spPr>
          <a:xfrm>
            <a:off x="457200" y="205200"/>
            <a:ext cx="8227440" cy="856800"/>
          </a:xfrm>
          <a:prstGeom prst="rect">
            <a:avLst/>
          </a:prstGeom>
          <a:noFill/>
          <a:ln>
            <a:noFill/>
          </a:ln>
        </p:spPr>
        <p:style>
          <a:lnRef idx="0"/>
          <a:fillRef idx="0"/>
          <a:effectRef idx="0"/>
          <a:fontRef idx="minor"/>
        </p:style>
        <p:txBody>
          <a:bodyPr lIns="0" rIns="0" tIns="0" bIns="0" anchor="ctr"/>
          <a:p>
            <a:pPr algn="ctr">
              <a:lnSpc>
                <a:spcPct val="100000"/>
              </a:lnSpc>
            </a:pPr>
            <a:r>
              <a:rPr b="1" lang="en-US" sz="1800" spc="-1" strike="noStrike">
                <a:solidFill>
                  <a:srgbClr val="333333"/>
                </a:solidFill>
                <a:latin typeface="Ubuntu"/>
                <a:ea typeface="DejaVu Sans"/>
              </a:rPr>
              <a:t>Contoh Middleware</a:t>
            </a:r>
            <a:endParaRPr b="0" lang="en-US" sz="1800" spc="-1" strike="noStrike">
              <a:latin typeface="Arial"/>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 name="CustomShape 1"/>
          <p:cNvSpPr/>
          <p:nvPr/>
        </p:nvSpPr>
        <p:spPr>
          <a:xfrm>
            <a:off x="3129120" y="755640"/>
            <a:ext cx="1943640" cy="222480"/>
          </a:xfrm>
          <a:prstGeom prst="rect">
            <a:avLst/>
          </a:prstGeom>
          <a:noFill/>
          <a:ln>
            <a:noFill/>
          </a:ln>
        </p:spPr>
        <p:style>
          <a:lnRef idx="0"/>
          <a:fillRef idx="0"/>
          <a:effectRef idx="0"/>
          <a:fontRef idx="minor"/>
        </p:style>
        <p:txBody>
          <a:bodyPr lIns="0" rIns="0" tIns="12600" bIns="0"/>
          <a:p>
            <a:pPr>
              <a:lnSpc>
                <a:spcPts val="1664"/>
              </a:lnSpc>
              <a:spcBef>
                <a:spcPts val="99"/>
              </a:spcBef>
            </a:pPr>
            <a:r>
              <a:rPr b="1" lang="en-US" sz="2000" spc="-1" strike="noStrike">
                <a:solidFill>
                  <a:srgbClr val="000000"/>
                </a:solidFill>
                <a:latin typeface="Arial"/>
                <a:ea typeface="DejaVu Sans"/>
              </a:rPr>
              <a:t>Daftar Pustaka</a:t>
            </a:r>
            <a:endParaRPr b="0" lang="en-US" sz="2000" spc="-1" strike="noStrike">
              <a:latin typeface="Arial"/>
            </a:endParaRPr>
          </a:p>
        </p:txBody>
      </p:sp>
      <p:sp>
        <p:nvSpPr>
          <p:cNvPr id="769" name="CustomShape 2"/>
          <p:cNvSpPr/>
          <p:nvPr/>
        </p:nvSpPr>
        <p:spPr>
          <a:xfrm>
            <a:off x="7553880" y="4667400"/>
            <a:ext cx="1129320" cy="20736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1"/>
              </a:rPr>
              <a:t>www.sar.ac.id</a:t>
            </a:r>
            <a:endParaRPr b="0" lang="en-US" sz="1400" spc="-1" strike="noStrike">
              <a:latin typeface="Arial"/>
            </a:endParaRPr>
          </a:p>
        </p:txBody>
      </p:sp>
      <p:sp>
        <p:nvSpPr>
          <p:cNvPr id="770" name="CustomShape 3"/>
          <p:cNvSpPr/>
          <p:nvPr/>
        </p:nvSpPr>
        <p:spPr>
          <a:xfrm>
            <a:off x="8827920" y="4695840"/>
            <a:ext cx="228240" cy="298296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C093BAFB-4AE6-49A5-87B5-F6EBD0F2C76C}" type="slidenum">
              <a:rPr b="1" lang="en-US" sz="1200" spc="-1" strike="noStrike">
                <a:solidFill>
                  <a:srgbClr val="ffffff"/>
                </a:solidFill>
                <a:latin typeface="Roboto Condensed"/>
                <a:ea typeface="DejaVu Sans"/>
              </a:rPr>
              <a:t>&lt;number&gt;</a:t>
            </a:fld>
            <a:endParaRPr b="0" lang="en-US" sz="1200" spc="-1" strike="noStrike">
              <a:latin typeface="Arial"/>
            </a:endParaRPr>
          </a:p>
        </p:txBody>
      </p:sp>
      <p:sp>
        <p:nvSpPr>
          <p:cNvPr id="771" name="CustomShape 4"/>
          <p:cNvSpPr/>
          <p:nvPr/>
        </p:nvSpPr>
        <p:spPr>
          <a:xfrm>
            <a:off x="479160" y="4950360"/>
            <a:ext cx="1120680" cy="298332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58"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772" name="CustomShape 5"/>
          <p:cNvSpPr/>
          <p:nvPr/>
        </p:nvSpPr>
        <p:spPr>
          <a:xfrm>
            <a:off x="246240" y="1223640"/>
            <a:ext cx="5787000" cy="2341080"/>
          </a:xfrm>
          <a:prstGeom prst="rect">
            <a:avLst/>
          </a:prstGeom>
          <a:noFill/>
          <a:ln>
            <a:noFill/>
          </a:ln>
        </p:spPr>
        <p:style>
          <a:lnRef idx="0"/>
          <a:fillRef idx="0"/>
          <a:effectRef idx="0"/>
          <a:fontRef idx="minor"/>
        </p:style>
        <p:txBody>
          <a:bodyPr lIns="0" rIns="0" tIns="12600" bIns="0"/>
          <a:p>
            <a:pPr marL="209520" indent="-195480">
              <a:lnSpc>
                <a:spcPts val="1664"/>
              </a:lnSpc>
              <a:spcBef>
                <a:spcPts val="99"/>
              </a:spcBef>
              <a:buClr>
                <a:srgbClr val="000000"/>
              </a:buClr>
              <a:buFont typeface="Wingdings" charset="2"/>
              <a:buChar char=""/>
            </a:pPr>
            <a:r>
              <a:rPr b="0" lang="en-US" sz="1500" spc="-1" strike="noStrike" u="sng">
                <a:solidFill>
                  <a:srgbClr val="3f5277"/>
                </a:solidFill>
                <a:uFillTx/>
                <a:latin typeface="Arial"/>
                <a:ea typeface="DejaVu Sans"/>
                <a:hlinkClick r:id="rId2"/>
              </a:rPr>
              <a:t>https://pradnyaryan.wordpress.com/2015/02/28/integrasi-database-software-dan-middleware/</a:t>
            </a:r>
            <a:endParaRPr b="0" lang="en-US" sz="1500" spc="-1" strike="noStrike">
              <a:latin typeface="Arial"/>
            </a:endParaRPr>
          </a:p>
          <a:p>
            <a:pPr marL="209520" indent="-195480">
              <a:lnSpc>
                <a:spcPts val="1664"/>
              </a:lnSpc>
              <a:spcBef>
                <a:spcPts val="99"/>
              </a:spcBef>
              <a:buClr>
                <a:srgbClr val="000000"/>
              </a:buClr>
              <a:buFont typeface="Wingdings" charset="2"/>
              <a:buChar char=""/>
            </a:pPr>
            <a:r>
              <a:rPr b="0" lang="en-US" sz="1500" spc="-1" strike="noStrike" u="sng">
                <a:solidFill>
                  <a:srgbClr val="3f5277"/>
                </a:solidFill>
                <a:uFillTx/>
                <a:latin typeface="Arial"/>
                <a:ea typeface="DejaVu Sans"/>
                <a:hlinkClick r:id="rId3"/>
              </a:rPr>
              <a:t>https://citaekayana.wordpress.com/2015/03/03/integrasi-database-integrasi-software-dan-integrasi-middleware/</a:t>
            </a:r>
            <a:endParaRPr b="0" lang="en-US" sz="1500" spc="-1" strike="noStrike">
              <a:latin typeface="Arial"/>
            </a:endParaRPr>
          </a:p>
          <a:p>
            <a:pPr marL="209520" indent="-195480">
              <a:lnSpc>
                <a:spcPts val="1664"/>
              </a:lnSpc>
              <a:spcBef>
                <a:spcPts val="99"/>
              </a:spcBef>
              <a:buClr>
                <a:srgbClr val="000000"/>
              </a:buClr>
              <a:buFont typeface="Wingdings" charset="2"/>
              <a:buChar char=""/>
            </a:pPr>
            <a:r>
              <a:rPr b="0" lang="en-US" sz="1500" spc="-1" strike="noStrike" u="sng">
                <a:solidFill>
                  <a:srgbClr val="3f5277"/>
                </a:solidFill>
                <a:uFillTx/>
                <a:latin typeface="Arial"/>
                <a:ea typeface="DejaVu Sans"/>
                <a:hlinkClick r:id="rId4"/>
              </a:rPr>
              <a:t>https://www.phincon.com/2017/08/10/hal-yan-perlu-anda-ketahui-tentang-middleware/</a:t>
            </a:r>
            <a:endParaRPr b="0" lang="en-US" sz="1500" spc="-1" strike="noStrike">
              <a:latin typeface="Arial"/>
            </a:endParaRPr>
          </a:p>
          <a:p>
            <a:pPr marL="209520" indent="-195480">
              <a:lnSpc>
                <a:spcPts val="1664"/>
              </a:lnSpc>
              <a:spcBef>
                <a:spcPts val="99"/>
              </a:spcBef>
              <a:buClr>
                <a:srgbClr val="000000"/>
              </a:buClr>
              <a:buFont typeface="Wingdings" charset="2"/>
              <a:buChar char=""/>
            </a:pPr>
            <a:r>
              <a:rPr b="0" lang="en-US" sz="1500" spc="-1" strike="noStrike" u="sng">
                <a:solidFill>
                  <a:srgbClr val="3f5277"/>
                </a:solidFill>
                <a:uFillTx/>
                <a:latin typeface="Arial"/>
                <a:ea typeface="DejaVu Sans"/>
                <a:hlinkClick r:id="rId5"/>
              </a:rPr>
              <a:t>https://keuanganonline.id/tekno/inilah-5-kelebihan-dan-kekurangan-software-dbms/</a:t>
            </a:r>
            <a:endParaRPr b="0" lang="en-US" sz="1500" spc="-1" strike="noStrike">
              <a:latin typeface="Arial"/>
            </a:endParaRPr>
          </a:p>
          <a:p>
            <a:pPr marL="209520" indent="-195480">
              <a:lnSpc>
                <a:spcPts val="1664"/>
              </a:lnSpc>
              <a:spcBef>
                <a:spcPts val="99"/>
              </a:spcBef>
              <a:buClr>
                <a:srgbClr val="000000"/>
              </a:buClr>
              <a:buFont typeface="Wingdings" charset="2"/>
              <a:buChar char=""/>
            </a:pPr>
            <a:r>
              <a:rPr b="0" lang="en-US" sz="1500" spc="-1" strike="noStrike" u="sng">
                <a:solidFill>
                  <a:srgbClr val="3f5277"/>
                </a:solidFill>
                <a:uFillTx/>
                <a:latin typeface="Arial"/>
                <a:ea typeface="DejaVu Sans"/>
                <a:hlinkClick r:id="rId6"/>
              </a:rPr>
              <a:t>https://girigitasaraswati.wordpress.com/2018/11/04/data-warehouse-dan-integrasi-data/</a:t>
            </a:r>
            <a:endParaRPr b="0" lang="en-US" sz="1500" spc="-1" strike="noStrike">
              <a:latin typeface="Arial"/>
            </a:endParaRPr>
          </a:p>
          <a:p>
            <a:pPr marL="209520" indent="-195480">
              <a:lnSpc>
                <a:spcPts val="1664"/>
              </a:lnSpc>
              <a:spcBef>
                <a:spcPts val="99"/>
              </a:spcBef>
              <a:buClr>
                <a:srgbClr val="000000"/>
              </a:buClr>
              <a:buFont typeface="Wingdings" charset="2"/>
              <a:buChar char=""/>
            </a:pPr>
            <a:r>
              <a:rPr b="0" lang="en-US" sz="1500" spc="-1" strike="noStrike" u="sng">
                <a:solidFill>
                  <a:srgbClr val="3f5277"/>
                </a:solidFill>
                <a:uFillTx/>
                <a:latin typeface="Arial"/>
                <a:ea typeface="DejaVu Sans"/>
                <a:hlinkClick r:id="rId7"/>
              </a:rPr>
              <a:t>https://diyastama.wordpress.com/2015/03/03/integrasi-database-software-dan-middleware/</a:t>
            </a:r>
            <a:endParaRPr b="0" lang="en-US" sz="1500" spc="-1" strike="noStrike">
              <a:latin typeface="Arial"/>
            </a:endParaRPr>
          </a:p>
          <a:p>
            <a:pPr>
              <a:lnSpc>
                <a:spcPts val="1664"/>
              </a:lnSpc>
              <a:spcBef>
                <a:spcPts val="99"/>
              </a:spcBef>
            </a:pPr>
            <a:r>
              <a:rPr b="0" lang="en-US" sz="1500" spc="-1" strike="noStrike">
                <a:solidFill>
                  <a:srgbClr val="000000"/>
                </a:solidFill>
                <a:latin typeface="Arial"/>
                <a:ea typeface="DejaVu Sans"/>
              </a:rPr>
              <a:t> </a:t>
            </a:r>
            <a:endParaRPr b="0" lang="en-US" sz="15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773" name="Group 1"/>
          <p:cNvGrpSpPr/>
          <p:nvPr/>
        </p:nvGrpSpPr>
        <p:grpSpPr>
          <a:xfrm>
            <a:off x="0" y="0"/>
            <a:ext cx="9142200" cy="5141880"/>
            <a:chOff x="0" y="0"/>
            <a:chExt cx="9142200" cy="5141880"/>
          </a:xfrm>
        </p:grpSpPr>
        <p:sp>
          <p:nvSpPr>
            <p:cNvPr id="774" name="CustomShape 2"/>
            <p:cNvSpPr/>
            <p:nvPr/>
          </p:nvSpPr>
          <p:spPr>
            <a:xfrm>
              <a:off x="0" y="0"/>
              <a:ext cx="9141840" cy="5141160"/>
            </a:xfrm>
            <a:prstGeom prst="rect">
              <a:avLst/>
            </a:prstGeom>
            <a:blipFill rotWithShape="0">
              <a:blip r:embed="rId1"/>
              <a:stretch>
                <a:fillRect/>
              </a:stretch>
            </a:blipFill>
            <a:ln>
              <a:noFill/>
            </a:ln>
          </p:spPr>
          <p:style>
            <a:lnRef idx="0"/>
            <a:fillRef idx="0"/>
            <a:effectRef idx="0"/>
            <a:fontRef idx="minor"/>
          </p:style>
        </p:sp>
        <p:sp>
          <p:nvSpPr>
            <p:cNvPr id="775" name="CustomShape 3"/>
            <p:cNvSpPr/>
            <p:nvPr/>
          </p:nvSpPr>
          <p:spPr>
            <a:xfrm>
              <a:off x="1809720" y="60480"/>
              <a:ext cx="391680" cy="129960"/>
            </a:xfrm>
            <a:custGeom>
              <a:avLst/>
              <a:gdLst/>
              <a:ahLst/>
              <a:rect l="l" t="t" r="r" b="b"/>
              <a:pathLst>
                <a:path w="393700" h="132080">
                  <a:moveTo>
                    <a:pt x="393699" y="131762"/>
                  </a:moveTo>
                  <a:lnTo>
                    <a:pt x="0" y="131762"/>
                  </a:lnTo>
                  <a:lnTo>
                    <a:pt x="27574" y="0"/>
                  </a:lnTo>
                  <a:lnTo>
                    <a:pt x="393699" y="131762"/>
                  </a:lnTo>
                  <a:close/>
                </a:path>
              </a:pathLst>
            </a:custGeom>
            <a:solidFill>
              <a:srgbClr val="263148"/>
            </a:solidFill>
            <a:ln>
              <a:noFill/>
            </a:ln>
          </p:spPr>
          <p:style>
            <a:lnRef idx="0"/>
            <a:fillRef idx="0"/>
            <a:effectRef idx="0"/>
            <a:fontRef idx="minor"/>
          </p:style>
        </p:sp>
        <p:sp>
          <p:nvSpPr>
            <p:cNvPr id="776" name="CustomShape 4"/>
            <p:cNvSpPr/>
            <p:nvPr/>
          </p:nvSpPr>
          <p:spPr>
            <a:xfrm>
              <a:off x="3240" y="0"/>
              <a:ext cx="2028600" cy="664560"/>
            </a:xfrm>
            <a:custGeom>
              <a:avLst/>
              <a:gdLst/>
              <a:ahLst/>
              <a:rect l="l" t="t" r="r" b="b"/>
              <a:pathLst>
                <a:path w="2030730" h="666750">
                  <a:moveTo>
                    <a:pt x="2030437" y="0"/>
                  </a:moveTo>
                  <a:lnTo>
                    <a:pt x="1371600" y="0"/>
                  </a:lnTo>
                  <a:lnTo>
                    <a:pt x="1370012" y="0"/>
                  </a:lnTo>
                  <a:lnTo>
                    <a:pt x="0" y="0"/>
                  </a:lnTo>
                  <a:lnTo>
                    <a:pt x="0" y="666750"/>
                  </a:lnTo>
                  <a:lnTo>
                    <a:pt x="1371600" y="666750"/>
                  </a:lnTo>
                  <a:lnTo>
                    <a:pt x="1371600" y="660400"/>
                  </a:lnTo>
                  <a:lnTo>
                    <a:pt x="2030437" y="0"/>
                  </a:lnTo>
                  <a:close/>
                </a:path>
              </a:pathLst>
            </a:custGeom>
            <a:solidFill>
              <a:srgbClr val="c6d3e6"/>
            </a:solidFill>
            <a:ln>
              <a:noFill/>
            </a:ln>
          </p:spPr>
          <p:style>
            <a:lnRef idx="0"/>
            <a:fillRef idx="0"/>
            <a:effectRef idx="0"/>
            <a:fontRef idx="minor"/>
          </p:style>
        </p:sp>
        <p:sp>
          <p:nvSpPr>
            <p:cNvPr id="777" name="CustomShape 5"/>
            <p:cNvSpPr/>
            <p:nvPr/>
          </p:nvSpPr>
          <p:spPr>
            <a:xfrm>
              <a:off x="0" y="189000"/>
              <a:ext cx="2198160" cy="302760"/>
            </a:xfrm>
            <a:custGeom>
              <a:avLst/>
              <a:gdLst/>
              <a:ahLst/>
              <a:rect l="l" t="t" r="r" b="b"/>
              <a:pathLst>
                <a:path w="2200275" h="304800">
                  <a:moveTo>
                    <a:pt x="2200262" y="0"/>
                  </a:moveTo>
                  <a:lnTo>
                    <a:pt x="1901812" y="0"/>
                  </a:lnTo>
                  <a:lnTo>
                    <a:pt x="1895462" y="0"/>
                  </a:lnTo>
                  <a:lnTo>
                    <a:pt x="0" y="0"/>
                  </a:lnTo>
                  <a:lnTo>
                    <a:pt x="0" y="304800"/>
                  </a:lnTo>
                  <a:lnTo>
                    <a:pt x="1895462" y="304800"/>
                  </a:lnTo>
                  <a:lnTo>
                    <a:pt x="1901812" y="304800"/>
                  </a:lnTo>
                  <a:lnTo>
                    <a:pt x="1901812" y="298450"/>
                  </a:lnTo>
                  <a:lnTo>
                    <a:pt x="2200262" y="0"/>
                  </a:lnTo>
                  <a:close/>
                </a:path>
              </a:pathLst>
            </a:custGeom>
            <a:solidFill>
              <a:srgbClr val="3f5277"/>
            </a:solidFill>
            <a:ln>
              <a:noFill/>
            </a:ln>
          </p:spPr>
          <p:style>
            <a:lnRef idx="0"/>
            <a:fillRef idx="0"/>
            <a:effectRef idx="0"/>
            <a:fontRef idx="minor"/>
          </p:style>
        </p:sp>
        <p:sp>
          <p:nvSpPr>
            <p:cNvPr id="778" name="CustomShape 6"/>
            <p:cNvSpPr/>
            <p:nvPr/>
          </p:nvSpPr>
          <p:spPr>
            <a:xfrm>
              <a:off x="6946920" y="4948200"/>
              <a:ext cx="391680" cy="12996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sp>
          <p:nvSpPr>
            <p:cNvPr id="779" name="CustomShape 7"/>
            <p:cNvSpPr/>
            <p:nvPr/>
          </p:nvSpPr>
          <p:spPr>
            <a:xfrm>
              <a:off x="7107120" y="4471920"/>
              <a:ext cx="2035080" cy="66960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780" name="CustomShape 8"/>
            <p:cNvSpPr/>
            <p:nvPr/>
          </p:nvSpPr>
          <p:spPr>
            <a:xfrm>
              <a:off x="6950160" y="4646520"/>
              <a:ext cx="2191680" cy="30276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sp>
          <p:nvSpPr>
            <p:cNvPr id="781" name="CustomShape 9"/>
            <p:cNvSpPr/>
            <p:nvPr/>
          </p:nvSpPr>
          <p:spPr>
            <a:xfrm>
              <a:off x="8524800" y="193680"/>
              <a:ext cx="513720" cy="702720"/>
            </a:xfrm>
            <a:prstGeom prst="rect">
              <a:avLst/>
            </a:prstGeom>
            <a:blipFill rotWithShape="0">
              <a:blip r:embed="rId2"/>
              <a:stretch>
                <a:fillRect/>
              </a:stretch>
            </a:blipFill>
            <a:ln>
              <a:noFill/>
            </a:ln>
          </p:spPr>
          <p:style>
            <a:lnRef idx="0"/>
            <a:fillRef idx="0"/>
            <a:effectRef idx="0"/>
            <a:fontRef idx="minor"/>
          </p:style>
        </p:sp>
        <p:sp>
          <p:nvSpPr>
            <p:cNvPr id="782" name="CustomShape 10"/>
            <p:cNvSpPr/>
            <p:nvPr/>
          </p:nvSpPr>
          <p:spPr>
            <a:xfrm>
              <a:off x="7226280" y="4637160"/>
              <a:ext cx="297720" cy="297720"/>
            </a:xfrm>
            <a:prstGeom prst="rect">
              <a:avLst/>
            </a:prstGeom>
            <a:blipFill rotWithShape="0">
              <a:blip r:embed="rId3"/>
              <a:stretch>
                <a:fillRect/>
              </a:stretch>
            </a:blipFill>
            <a:ln>
              <a:noFill/>
            </a:ln>
          </p:spPr>
          <p:style>
            <a:lnRef idx="0"/>
            <a:fillRef idx="0"/>
            <a:effectRef idx="0"/>
            <a:fontRef idx="minor"/>
          </p:style>
        </p:sp>
        <p:sp>
          <p:nvSpPr>
            <p:cNvPr id="783" name="CustomShape 11"/>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784" name="CustomShape 12"/>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785" name="CustomShape 13"/>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786" name="CustomShape 14"/>
          <p:cNvSpPr/>
          <p:nvPr/>
        </p:nvSpPr>
        <p:spPr>
          <a:xfrm>
            <a:off x="7553880" y="4667400"/>
            <a:ext cx="1129320" cy="20736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4"/>
              </a:rPr>
              <a:t>www.sar.ac.id</a:t>
            </a:r>
            <a:endParaRPr b="0" lang="en-US" sz="1400" spc="-1" strike="noStrike">
              <a:latin typeface="Arial"/>
            </a:endParaRPr>
          </a:p>
        </p:txBody>
      </p:sp>
      <p:sp>
        <p:nvSpPr>
          <p:cNvPr id="787" name="CustomShape 15"/>
          <p:cNvSpPr/>
          <p:nvPr/>
        </p:nvSpPr>
        <p:spPr>
          <a:xfrm>
            <a:off x="8827920" y="4695840"/>
            <a:ext cx="228240" cy="298296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336696FF-B417-480B-914A-BE9546871B14}" type="slidenum">
              <a:rPr b="1" lang="en-US" sz="1200" spc="-1" strike="noStrike">
                <a:solidFill>
                  <a:srgbClr val="ffffff"/>
                </a:solidFill>
                <a:latin typeface="Roboto Condensed"/>
                <a:ea typeface="DejaVu Sans"/>
              </a:rPr>
              <a:t>&lt;number&gt;</a:t>
            </a:fld>
            <a:endParaRPr b="0" lang="en-US" sz="1200" spc="-1" strike="noStrike">
              <a:latin typeface="Arial"/>
            </a:endParaRPr>
          </a:p>
        </p:txBody>
      </p:sp>
      <p:sp>
        <p:nvSpPr>
          <p:cNvPr id="788" name="CustomShape 16"/>
          <p:cNvSpPr/>
          <p:nvPr/>
        </p:nvSpPr>
        <p:spPr>
          <a:xfrm>
            <a:off x="479160" y="4950360"/>
            <a:ext cx="1120680" cy="298332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58"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CustomShape 1"/>
          <p:cNvSpPr/>
          <p:nvPr/>
        </p:nvSpPr>
        <p:spPr>
          <a:xfrm>
            <a:off x="1809720" y="60480"/>
            <a:ext cx="391680" cy="129960"/>
          </a:xfrm>
          <a:custGeom>
            <a:avLst/>
            <a:gdLst/>
            <a:ahLst/>
            <a:rect l="l" t="t" r="r" b="b"/>
            <a:pathLst>
              <a:path w="393700" h="132080">
                <a:moveTo>
                  <a:pt x="393699" y="131762"/>
                </a:moveTo>
                <a:lnTo>
                  <a:pt x="0" y="131762"/>
                </a:lnTo>
                <a:lnTo>
                  <a:pt x="27574" y="0"/>
                </a:lnTo>
                <a:lnTo>
                  <a:pt x="393699" y="131762"/>
                </a:lnTo>
                <a:close/>
              </a:path>
            </a:pathLst>
          </a:custGeom>
          <a:solidFill>
            <a:srgbClr val="263148"/>
          </a:solidFill>
          <a:ln>
            <a:noFill/>
          </a:ln>
        </p:spPr>
        <p:style>
          <a:lnRef idx="0"/>
          <a:fillRef idx="0"/>
          <a:effectRef idx="0"/>
          <a:fontRef idx="minor"/>
        </p:style>
      </p:sp>
      <p:grpSp>
        <p:nvGrpSpPr>
          <p:cNvPr id="195" name="Group 2"/>
          <p:cNvGrpSpPr/>
          <p:nvPr/>
        </p:nvGrpSpPr>
        <p:grpSpPr>
          <a:xfrm>
            <a:off x="0" y="0"/>
            <a:ext cx="2198160" cy="664560"/>
            <a:chOff x="0" y="0"/>
            <a:chExt cx="2198160" cy="664560"/>
          </a:xfrm>
        </p:grpSpPr>
        <p:sp>
          <p:nvSpPr>
            <p:cNvPr id="196" name="CustomShape 3"/>
            <p:cNvSpPr/>
            <p:nvPr/>
          </p:nvSpPr>
          <p:spPr>
            <a:xfrm>
              <a:off x="3240" y="0"/>
              <a:ext cx="2028600" cy="664560"/>
            </a:xfrm>
            <a:custGeom>
              <a:avLst/>
              <a:gdLst/>
              <a:ahLst/>
              <a:rect l="l" t="t" r="r" b="b"/>
              <a:pathLst>
                <a:path w="2030730" h="666750">
                  <a:moveTo>
                    <a:pt x="2030437" y="0"/>
                  </a:moveTo>
                  <a:lnTo>
                    <a:pt x="1371600" y="0"/>
                  </a:lnTo>
                  <a:lnTo>
                    <a:pt x="1370012" y="0"/>
                  </a:lnTo>
                  <a:lnTo>
                    <a:pt x="0" y="0"/>
                  </a:lnTo>
                  <a:lnTo>
                    <a:pt x="0" y="666750"/>
                  </a:lnTo>
                  <a:lnTo>
                    <a:pt x="1371600" y="666750"/>
                  </a:lnTo>
                  <a:lnTo>
                    <a:pt x="1371600" y="660400"/>
                  </a:lnTo>
                  <a:lnTo>
                    <a:pt x="2030437" y="0"/>
                  </a:lnTo>
                  <a:close/>
                </a:path>
              </a:pathLst>
            </a:custGeom>
            <a:solidFill>
              <a:srgbClr val="c6d3e6"/>
            </a:solidFill>
            <a:ln>
              <a:noFill/>
            </a:ln>
          </p:spPr>
          <p:style>
            <a:lnRef idx="0"/>
            <a:fillRef idx="0"/>
            <a:effectRef idx="0"/>
            <a:fontRef idx="minor"/>
          </p:style>
        </p:sp>
        <p:sp>
          <p:nvSpPr>
            <p:cNvPr id="197" name="CustomShape 4"/>
            <p:cNvSpPr/>
            <p:nvPr/>
          </p:nvSpPr>
          <p:spPr>
            <a:xfrm>
              <a:off x="0" y="189000"/>
              <a:ext cx="2198160" cy="302760"/>
            </a:xfrm>
            <a:custGeom>
              <a:avLst/>
              <a:gdLst/>
              <a:ahLst/>
              <a:rect l="l" t="t" r="r" b="b"/>
              <a:pathLst>
                <a:path w="2200275" h="304800">
                  <a:moveTo>
                    <a:pt x="2200262" y="0"/>
                  </a:moveTo>
                  <a:lnTo>
                    <a:pt x="1901812" y="0"/>
                  </a:lnTo>
                  <a:lnTo>
                    <a:pt x="1895462" y="0"/>
                  </a:lnTo>
                  <a:lnTo>
                    <a:pt x="0" y="0"/>
                  </a:lnTo>
                  <a:lnTo>
                    <a:pt x="0" y="304800"/>
                  </a:lnTo>
                  <a:lnTo>
                    <a:pt x="1895462" y="304800"/>
                  </a:lnTo>
                  <a:lnTo>
                    <a:pt x="1901812" y="304800"/>
                  </a:lnTo>
                  <a:lnTo>
                    <a:pt x="1901812" y="298450"/>
                  </a:lnTo>
                  <a:lnTo>
                    <a:pt x="2200262" y="0"/>
                  </a:lnTo>
                  <a:close/>
                </a:path>
              </a:pathLst>
            </a:custGeom>
            <a:solidFill>
              <a:srgbClr val="3f5277"/>
            </a:solidFill>
            <a:ln>
              <a:noFill/>
            </a:ln>
          </p:spPr>
          <p:style>
            <a:lnRef idx="0"/>
            <a:fillRef idx="0"/>
            <a:effectRef idx="0"/>
            <a:fontRef idx="minor"/>
          </p:style>
        </p:sp>
      </p:grpSp>
      <p:sp>
        <p:nvSpPr>
          <p:cNvPr id="198" name="CustomShape 5"/>
          <p:cNvSpPr/>
          <p:nvPr/>
        </p:nvSpPr>
        <p:spPr>
          <a:xfrm>
            <a:off x="6946920" y="4948200"/>
            <a:ext cx="391680" cy="12996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199" name="Group 6"/>
          <p:cNvGrpSpPr/>
          <p:nvPr/>
        </p:nvGrpSpPr>
        <p:grpSpPr>
          <a:xfrm>
            <a:off x="6950160" y="4471920"/>
            <a:ext cx="2192040" cy="669600"/>
            <a:chOff x="6950160" y="4471920"/>
            <a:chExt cx="2192040" cy="669600"/>
          </a:xfrm>
        </p:grpSpPr>
        <p:sp>
          <p:nvSpPr>
            <p:cNvPr id="200" name="CustomShape 7"/>
            <p:cNvSpPr/>
            <p:nvPr/>
          </p:nvSpPr>
          <p:spPr>
            <a:xfrm>
              <a:off x="7107120" y="4471920"/>
              <a:ext cx="2035080" cy="66960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201" name="CustomShape 8"/>
            <p:cNvSpPr/>
            <p:nvPr/>
          </p:nvSpPr>
          <p:spPr>
            <a:xfrm>
              <a:off x="6950160" y="4646520"/>
              <a:ext cx="2191680" cy="30276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202" name="CustomShape 9"/>
          <p:cNvSpPr/>
          <p:nvPr/>
        </p:nvSpPr>
        <p:spPr>
          <a:xfrm>
            <a:off x="8524800" y="193680"/>
            <a:ext cx="513720" cy="702720"/>
          </a:xfrm>
          <a:prstGeom prst="rect">
            <a:avLst/>
          </a:prstGeom>
          <a:blipFill rotWithShape="0">
            <a:blip r:embed="rId1"/>
            <a:stretch>
              <a:fillRect/>
            </a:stretch>
          </a:blipFill>
          <a:ln>
            <a:noFill/>
          </a:ln>
        </p:spPr>
        <p:style>
          <a:lnRef idx="0"/>
          <a:fillRef idx="0"/>
          <a:effectRef idx="0"/>
          <a:fontRef idx="minor"/>
        </p:style>
      </p:sp>
      <p:sp>
        <p:nvSpPr>
          <p:cNvPr id="203" name="CustomShape 10"/>
          <p:cNvSpPr/>
          <p:nvPr/>
        </p:nvSpPr>
        <p:spPr>
          <a:xfrm>
            <a:off x="7226280" y="4637160"/>
            <a:ext cx="297720" cy="297720"/>
          </a:xfrm>
          <a:prstGeom prst="rect">
            <a:avLst/>
          </a:prstGeom>
          <a:blipFill rotWithShape="0">
            <a:blip r:embed="rId2"/>
            <a:stretch>
              <a:fillRect/>
            </a:stretch>
          </a:blipFill>
          <a:ln>
            <a:noFill/>
          </a:ln>
        </p:spPr>
        <p:style>
          <a:lnRef idx="0"/>
          <a:fillRef idx="0"/>
          <a:effectRef idx="0"/>
          <a:fontRef idx="minor"/>
        </p:style>
      </p:sp>
      <p:grpSp>
        <p:nvGrpSpPr>
          <p:cNvPr id="204" name="Group 11"/>
          <p:cNvGrpSpPr/>
          <p:nvPr/>
        </p:nvGrpSpPr>
        <p:grpSpPr>
          <a:xfrm>
            <a:off x="1440" y="4903920"/>
            <a:ext cx="2033280" cy="237960"/>
            <a:chOff x="1440" y="4903920"/>
            <a:chExt cx="2033280" cy="237960"/>
          </a:xfrm>
        </p:grpSpPr>
        <p:sp>
          <p:nvSpPr>
            <p:cNvPr id="205" name="CustomShape 12"/>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206" name="CustomShape 13"/>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207" name="CustomShape 14"/>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208" name="CustomShape 15"/>
          <p:cNvSpPr/>
          <p:nvPr/>
        </p:nvSpPr>
        <p:spPr>
          <a:xfrm>
            <a:off x="2194560" y="2702880"/>
            <a:ext cx="4937040" cy="588240"/>
          </a:xfrm>
          <a:prstGeom prst="rect">
            <a:avLst/>
          </a:prstGeom>
          <a:noFill/>
          <a:ln>
            <a:noFill/>
          </a:ln>
        </p:spPr>
        <p:style>
          <a:lnRef idx="0"/>
          <a:fillRef idx="0"/>
          <a:effectRef idx="0"/>
          <a:fontRef idx="minor"/>
        </p:style>
        <p:txBody>
          <a:bodyPr lIns="0" rIns="0" tIns="12600" bIns="0"/>
          <a:p>
            <a:pPr marL="12600" algn="ctr">
              <a:lnSpc>
                <a:spcPct val="100000"/>
              </a:lnSpc>
              <a:spcBef>
                <a:spcPts val="99"/>
              </a:spcBef>
            </a:pPr>
            <a:r>
              <a:rPr b="1" lang="en-US" sz="2800" spc="-1" strike="noStrike">
                <a:solidFill>
                  <a:srgbClr val="ff9700"/>
                </a:solidFill>
                <a:latin typeface="Roboto Condensed"/>
                <a:ea typeface="DejaVu Sans"/>
              </a:rPr>
              <a:t>Visi Program</a:t>
            </a:r>
            <a:r>
              <a:rPr b="1" lang="en-US" sz="2800" spc="-80" strike="noStrike">
                <a:solidFill>
                  <a:srgbClr val="ff9700"/>
                </a:solidFill>
                <a:latin typeface="Roboto Condensed"/>
                <a:ea typeface="DejaVu Sans"/>
              </a:rPr>
              <a:t> </a:t>
            </a:r>
            <a:r>
              <a:rPr b="1" lang="en-US" sz="2800" spc="-1" strike="noStrike">
                <a:solidFill>
                  <a:srgbClr val="ff9700"/>
                </a:solidFill>
                <a:latin typeface="Roboto Condensed"/>
                <a:ea typeface="DejaVu Sans"/>
              </a:rPr>
              <a:t>Studi</a:t>
            </a:r>
            <a:endParaRPr b="0" lang="en-US" sz="2800" spc="-1" strike="noStrike">
              <a:latin typeface="Arial"/>
            </a:endParaRPr>
          </a:p>
        </p:txBody>
      </p:sp>
      <p:sp>
        <p:nvSpPr>
          <p:cNvPr id="209" name="CustomShape 16"/>
          <p:cNvSpPr/>
          <p:nvPr/>
        </p:nvSpPr>
        <p:spPr>
          <a:xfrm>
            <a:off x="1478520" y="3573720"/>
            <a:ext cx="6180840" cy="925200"/>
          </a:xfrm>
          <a:prstGeom prst="rect">
            <a:avLst/>
          </a:prstGeom>
          <a:noFill/>
          <a:ln>
            <a:noFill/>
          </a:ln>
        </p:spPr>
        <p:style>
          <a:lnRef idx="0"/>
          <a:fillRef idx="0"/>
          <a:effectRef idx="0"/>
          <a:fontRef idx="minor"/>
        </p:style>
        <p:txBody>
          <a:bodyPr lIns="0" rIns="0" tIns="12600" bIns="0"/>
          <a:p>
            <a:pPr algn="ctr">
              <a:lnSpc>
                <a:spcPct val="100000"/>
              </a:lnSpc>
            </a:pPr>
            <a:r>
              <a:rPr b="0" lang="en-US" sz="2000" spc="-1" strike="noStrike">
                <a:solidFill>
                  <a:srgbClr val="263148"/>
                </a:solidFill>
                <a:latin typeface="Roboto Condensed"/>
                <a:ea typeface="DejaVu Sans"/>
              </a:rPr>
              <a:t>Menjadi Program Studi Teknik Informatika yang unggul dalam  bidang mobile computing </a:t>
            </a:r>
            <a:r>
              <a:rPr b="0" lang="en-US" sz="2000" spc="4" strike="noStrike">
                <a:solidFill>
                  <a:srgbClr val="263148"/>
                </a:solidFill>
                <a:latin typeface="Roboto Condensed"/>
                <a:ea typeface="DejaVu Sans"/>
              </a:rPr>
              <a:t>di </a:t>
            </a:r>
            <a:r>
              <a:rPr b="0" lang="en-US" sz="2000" spc="-1" strike="noStrike">
                <a:solidFill>
                  <a:srgbClr val="263148"/>
                </a:solidFill>
                <a:latin typeface="Roboto Condensed"/>
                <a:ea typeface="DejaVu Sans"/>
              </a:rPr>
              <a:t>Sumatera tahun 2030</a:t>
            </a:r>
            <a:endParaRPr b="0" lang="en-US" sz="2000" spc="-1" strike="noStrike">
              <a:latin typeface="Arial"/>
            </a:endParaRPr>
          </a:p>
        </p:txBody>
      </p:sp>
      <p:grpSp>
        <p:nvGrpSpPr>
          <p:cNvPr id="210" name="Group 17"/>
          <p:cNvGrpSpPr/>
          <p:nvPr/>
        </p:nvGrpSpPr>
        <p:grpSpPr>
          <a:xfrm>
            <a:off x="3520080" y="348480"/>
            <a:ext cx="2101680" cy="2101680"/>
            <a:chOff x="3520080" y="348480"/>
            <a:chExt cx="2101680" cy="2101680"/>
          </a:xfrm>
        </p:grpSpPr>
        <p:sp>
          <p:nvSpPr>
            <p:cNvPr id="211" name="CustomShape 18"/>
            <p:cNvSpPr/>
            <p:nvPr/>
          </p:nvSpPr>
          <p:spPr>
            <a:xfrm>
              <a:off x="3547080" y="375120"/>
              <a:ext cx="2047680" cy="2047680"/>
            </a:xfrm>
            <a:prstGeom prst="rect">
              <a:avLst/>
            </a:prstGeom>
            <a:blipFill rotWithShape="0">
              <a:blip r:embed="rId3"/>
              <a:stretch>
                <a:fillRect/>
              </a:stretch>
            </a:blipFill>
            <a:ln>
              <a:noFill/>
            </a:ln>
          </p:spPr>
          <p:style>
            <a:lnRef idx="0"/>
            <a:fillRef idx="0"/>
            <a:effectRef idx="0"/>
            <a:fontRef idx="minor"/>
          </p:style>
        </p:sp>
        <p:sp>
          <p:nvSpPr>
            <p:cNvPr id="212" name="CustomShape 19"/>
            <p:cNvSpPr/>
            <p:nvPr/>
          </p:nvSpPr>
          <p:spPr>
            <a:xfrm>
              <a:off x="3520080" y="348480"/>
              <a:ext cx="2101680" cy="2101680"/>
            </a:xfrm>
            <a:custGeom>
              <a:avLst/>
              <a:gdLst/>
              <a:ahLst/>
              <a:rect l="l" t="t" r="r" b="b"/>
              <a:pathLst>
                <a:path w="2103754" h="2103755">
                  <a:moveTo>
                    <a:pt x="0" y="1051797"/>
                  </a:moveTo>
                  <a:lnTo>
                    <a:pt x="1051797" y="0"/>
                  </a:lnTo>
                  <a:lnTo>
                    <a:pt x="2103595" y="1051797"/>
                  </a:lnTo>
                  <a:lnTo>
                    <a:pt x="1051797" y="2103595"/>
                  </a:lnTo>
                  <a:lnTo>
                    <a:pt x="0" y="1051797"/>
                  </a:lnTo>
                  <a:close/>
                </a:path>
              </a:pathLst>
            </a:custGeom>
            <a:noFill/>
            <a:ln w="38160">
              <a:solidFill>
                <a:srgbClr val="3f5277"/>
              </a:solidFill>
              <a:round/>
            </a:ln>
          </p:spPr>
          <p:style>
            <a:lnRef idx="0"/>
            <a:fillRef idx="0"/>
            <a:effectRef idx="0"/>
            <a:fontRef idx="minor"/>
          </p:style>
        </p:sp>
      </p:grpSp>
      <p:sp>
        <p:nvSpPr>
          <p:cNvPr id="213" name="CustomShape 20"/>
          <p:cNvSpPr/>
          <p:nvPr/>
        </p:nvSpPr>
        <p:spPr>
          <a:xfrm>
            <a:off x="7553880" y="4667400"/>
            <a:ext cx="1129320" cy="20736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4"/>
              </a:rPr>
              <a:t>www.sar.ac.id</a:t>
            </a:r>
            <a:endParaRPr b="0" lang="en-US" sz="1400" spc="-1" strike="noStrike">
              <a:latin typeface="Arial"/>
            </a:endParaRPr>
          </a:p>
        </p:txBody>
      </p:sp>
      <p:sp>
        <p:nvSpPr>
          <p:cNvPr id="214" name="CustomShape 21"/>
          <p:cNvSpPr/>
          <p:nvPr/>
        </p:nvSpPr>
        <p:spPr>
          <a:xfrm>
            <a:off x="8904960" y="4695840"/>
            <a:ext cx="151560" cy="18252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B1CB42D0-D1DF-4869-B58C-13F3179B31B5}" type="slidenum">
              <a:rPr b="1" lang="en-US" sz="1200" spc="-1" strike="noStrike">
                <a:solidFill>
                  <a:srgbClr val="ffffff"/>
                </a:solidFill>
                <a:latin typeface="Roboto Condensed"/>
                <a:ea typeface="DejaVu Sans"/>
              </a:rPr>
              <a:t>&lt;number&gt;</a:t>
            </a:fld>
            <a:endParaRPr b="0" lang="en-US" sz="1200" spc="-1" strike="noStrike">
              <a:latin typeface="Arial"/>
            </a:endParaRPr>
          </a:p>
        </p:txBody>
      </p:sp>
      <p:sp>
        <p:nvSpPr>
          <p:cNvPr id="215" name="CustomShape 22"/>
          <p:cNvSpPr/>
          <p:nvPr/>
        </p:nvSpPr>
        <p:spPr>
          <a:xfrm>
            <a:off x="479160" y="4950360"/>
            <a:ext cx="1120680" cy="298332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58"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CustomShape 1"/>
          <p:cNvSpPr/>
          <p:nvPr/>
        </p:nvSpPr>
        <p:spPr>
          <a:xfrm>
            <a:off x="1809720" y="60480"/>
            <a:ext cx="391680" cy="129960"/>
          </a:xfrm>
          <a:custGeom>
            <a:avLst/>
            <a:gdLst/>
            <a:ahLst/>
            <a:rect l="l" t="t" r="r" b="b"/>
            <a:pathLst>
              <a:path w="393700" h="132080">
                <a:moveTo>
                  <a:pt x="393699" y="131762"/>
                </a:moveTo>
                <a:lnTo>
                  <a:pt x="0" y="131762"/>
                </a:lnTo>
                <a:lnTo>
                  <a:pt x="27574" y="0"/>
                </a:lnTo>
                <a:lnTo>
                  <a:pt x="393699" y="131762"/>
                </a:lnTo>
                <a:close/>
              </a:path>
            </a:pathLst>
          </a:custGeom>
          <a:solidFill>
            <a:srgbClr val="263148"/>
          </a:solidFill>
          <a:ln>
            <a:noFill/>
          </a:ln>
        </p:spPr>
        <p:style>
          <a:lnRef idx="0"/>
          <a:fillRef idx="0"/>
          <a:effectRef idx="0"/>
          <a:fontRef idx="minor"/>
        </p:style>
      </p:sp>
      <p:grpSp>
        <p:nvGrpSpPr>
          <p:cNvPr id="790" name="Group 2"/>
          <p:cNvGrpSpPr/>
          <p:nvPr/>
        </p:nvGrpSpPr>
        <p:grpSpPr>
          <a:xfrm>
            <a:off x="0" y="0"/>
            <a:ext cx="2198160" cy="664560"/>
            <a:chOff x="0" y="0"/>
            <a:chExt cx="2198160" cy="664560"/>
          </a:xfrm>
        </p:grpSpPr>
        <p:sp>
          <p:nvSpPr>
            <p:cNvPr id="791" name="CustomShape 3"/>
            <p:cNvSpPr/>
            <p:nvPr/>
          </p:nvSpPr>
          <p:spPr>
            <a:xfrm>
              <a:off x="3240" y="0"/>
              <a:ext cx="2028600" cy="664560"/>
            </a:xfrm>
            <a:custGeom>
              <a:avLst/>
              <a:gdLst/>
              <a:ahLst/>
              <a:rect l="l" t="t" r="r" b="b"/>
              <a:pathLst>
                <a:path w="2030730" h="666750">
                  <a:moveTo>
                    <a:pt x="2030437" y="0"/>
                  </a:moveTo>
                  <a:lnTo>
                    <a:pt x="1371600" y="0"/>
                  </a:lnTo>
                  <a:lnTo>
                    <a:pt x="1370012" y="0"/>
                  </a:lnTo>
                  <a:lnTo>
                    <a:pt x="0" y="0"/>
                  </a:lnTo>
                  <a:lnTo>
                    <a:pt x="0" y="666750"/>
                  </a:lnTo>
                  <a:lnTo>
                    <a:pt x="1371600" y="666750"/>
                  </a:lnTo>
                  <a:lnTo>
                    <a:pt x="1371600" y="660400"/>
                  </a:lnTo>
                  <a:lnTo>
                    <a:pt x="2030437" y="0"/>
                  </a:lnTo>
                  <a:close/>
                </a:path>
              </a:pathLst>
            </a:custGeom>
            <a:solidFill>
              <a:srgbClr val="c6d3e6"/>
            </a:solidFill>
            <a:ln>
              <a:noFill/>
            </a:ln>
          </p:spPr>
          <p:style>
            <a:lnRef idx="0"/>
            <a:fillRef idx="0"/>
            <a:effectRef idx="0"/>
            <a:fontRef idx="minor"/>
          </p:style>
        </p:sp>
        <p:sp>
          <p:nvSpPr>
            <p:cNvPr id="792" name="CustomShape 4"/>
            <p:cNvSpPr/>
            <p:nvPr/>
          </p:nvSpPr>
          <p:spPr>
            <a:xfrm>
              <a:off x="0" y="189000"/>
              <a:ext cx="2198160" cy="302760"/>
            </a:xfrm>
            <a:custGeom>
              <a:avLst/>
              <a:gdLst/>
              <a:ahLst/>
              <a:rect l="l" t="t" r="r" b="b"/>
              <a:pathLst>
                <a:path w="2200275" h="304800">
                  <a:moveTo>
                    <a:pt x="2200262" y="0"/>
                  </a:moveTo>
                  <a:lnTo>
                    <a:pt x="1901812" y="0"/>
                  </a:lnTo>
                  <a:lnTo>
                    <a:pt x="1895462" y="0"/>
                  </a:lnTo>
                  <a:lnTo>
                    <a:pt x="0" y="0"/>
                  </a:lnTo>
                  <a:lnTo>
                    <a:pt x="0" y="304800"/>
                  </a:lnTo>
                  <a:lnTo>
                    <a:pt x="1895462" y="304800"/>
                  </a:lnTo>
                  <a:lnTo>
                    <a:pt x="1901812" y="304800"/>
                  </a:lnTo>
                  <a:lnTo>
                    <a:pt x="1901812" y="298450"/>
                  </a:lnTo>
                  <a:lnTo>
                    <a:pt x="2200262" y="0"/>
                  </a:lnTo>
                  <a:close/>
                </a:path>
              </a:pathLst>
            </a:custGeom>
            <a:solidFill>
              <a:srgbClr val="3f5277"/>
            </a:solidFill>
            <a:ln>
              <a:noFill/>
            </a:ln>
          </p:spPr>
          <p:style>
            <a:lnRef idx="0"/>
            <a:fillRef idx="0"/>
            <a:effectRef idx="0"/>
            <a:fontRef idx="minor"/>
          </p:style>
        </p:sp>
      </p:grpSp>
      <p:sp>
        <p:nvSpPr>
          <p:cNvPr id="793" name="CustomShape 5"/>
          <p:cNvSpPr/>
          <p:nvPr/>
        </p:nvSpPr>
        <p:spPr>
          <a:xfrm>
            <a:off x="6946920" y="4948200"/>
            <a:ext cx="391680" cy="12996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794" name="Group 6"/>
          <p:cNvGrpSpPr/>
          <p:nvPr/>
        </p:nvGrpSpPr>
        <p:grpSpPr>
          <a:xfrm>
            <a:off x="6950160" y="4471920"/>
            <a:ext cx="2192040" cy="669600"/>
            <a:chOff x="6950160" y="4471920"/>
            <a:chExt cx="2192040" cy="669600"/>
          </a:xfrm>
        </p:grpSpPr>
        <p:sp>
          <p:nvSpPr>
            <p:cNvPr id="795" name="CustomShape 7"/>
            <p:cNvSpPr/>
            <p:nvPr/>
          </p:nvSpPr>
          <p:spPr>
            <a:xfrm>
              <a:off x="7107120" y="4471920"/>
              <a:ext cx="2035080" cy="66960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796" name="CustomShape 8"/>
            <p:cNvSpPr/>
            <p:nvPr/>
          </p:nvSpPr>
          <p:spPr>
            <a:xfrm>
              <a:off x="6950160" y="4646520"/>
              <a:ext cx="2191680" cy="30276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797" name="CustomShape 9"/>
          <p:cNvSpPr/>
          <p:nvPr/>
        </p:nvSpPr>
        <p:spPr>
          <a:xfrm>
            <a:off x="8524800" y="193680"/>
            <a:ext cx="513720" cy="702720"/>
          </a:xfrm>
          <a:prstGeom prst="rect">
            <a:avLst/>
          </a:prstGeom>
          <a:blipFill rotWithShape="0">
            <a:blip r:embed="rId1"/>
            <a:stretch>
              <a:fillRect/>
            </a:stretch>
          </a:blipFill>
          <a:ln>
            <a:noFill/>
          </a:ln>
        </p:spPr>
        <p:style>
          <a:lnRef idx="0"/>
          <a:fillRef idx="0"/>
          <a:effectRef idx="0"/>
          <a:fontRef idx="minor"/>
        </p:style>
      </p:sp>
      <p:sp>
        <p:nvSpPr>
          <p:cNvPr id="798" name="CustomShape 10"/>
          <p:cNvSpPr/>
          <p:nvPr/>
        </p:nvSpPr>
        <p:spPr>
          <a:xfrm>
            <a:off x="7226280" y="4637160"/>
            <a:ext cx="297720" cy="297720"/>
          </a:xfrm>
          <a:prstGeom prst="rect">
            <a:avLst/>
          </a:prstGeom>
          <a:blipFill rotWithShape="0">
            <a:blip r:embed="rId2"/>
            <a:stretch>
              <a:fillRect/>
            </a:stretch>
          </a:blipFill>
          <a:ln>
            <a:noFill/>
          </a:ln>
        </p:spPr>
        <p:style>
          <a:lnRef idx="0"/>
          <a:fillRef idx="0"/>
          <a:effectRef idx="0"/>
          <a:fontRef idx="minor"/>
        </p:style>
      </p:sp>
      <p:grpSp>
        <p:nvGrpSpPr>
          <p:cNvPr id="799" name="Group 11"/>
          <p:cNvGrpSpPr/>
          <p:nvPr/>
        </p:nvGrpSpPr>
        <p:grpSpPr>
          <a:xfrm>
            <a:off x="1440" y="4903920"/>
            <a:ext cx="2033280" cy="237960"/>
            <a:chOff x="1440" y="4903920"/>
            <a:chExt cx="2033280" cy="237960"/>
          </a:xfrm>
        </p:grpSpPr>
        <p:sp>
          <p:nvSpPr>
            <p:cNvPr id="800" name="CustomShape 12"/>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801" name="CustomShape 13"/>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802" name="CustomShape 14"/>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803" name="CustomShape 15"/>
          <p:cNvSpPr/>
          <p:nvPr/>
        </p:nvSpPr>
        <p:spPr>
          <a:xfrm>
            <a:off x="2602080" y="2310120"/>
            <a:ext cx="3989880" cy="183924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6000" spc="-1" strike="noStrike">
                <a:solidFill>
                  <a:srgbClr val="ff9700"/>
                </a:solidFill>
                <a:latin typeface="Roboto Condensed"/>
                <a:ea typeface="DejaVu Sans"/>
              </a:rPr>
              <a:t>THANKS!</a:t>
            </a:r>
            <a:endParaRPr b="0" lang="en-US" sz="6000" spc="-1" strike="noStrike">
              <a:latin typeface="Arial"/>
            </a:endParaRPr>
          </a:p>
        </p:txBody>
      </p:sp>
      <p:sp>
        <p:nvSpPr>
          <p:cNvPr id="804" name="CustomShape 16"/>
          <p:cNvSpPr/>
          <p:nvPr/>
        </p:nvSpPr>
        <p:spPr>
          <a:xfrm>
            <a:off x="2599560" y="3108960"/>
            <a:ext cx="3873600" cy="1371240"/>
          </a:xfrm>
          <a:prstGeom prst="rect">
            <a:avLst/>
          </a:prstGeom>
          <a:noFill/>
          <a:ln>
            <a:noFill/>
          </a:ln>
        </p:spPr>
        <p:style>
          <a:lnRef idx="0"/>
          <a:fillRef idx="0"/>
          <a:effectRef idx="0"/>
          <a:fontRef idx="minor"/>
        </p:style>
        <p:txBody>
          <a:bodyPr lIns="0" rIns="0" tIns="12600" bIns="0"/>
          <a:p>
            <a:pPr algn="ctr">
              <a:lnSpc>
                <a:spcPct val="100000"/>
              </a:lnSpc>
            </a:pPr>
            <a:r>
              <a:rPr b="0" lang="en-US" sz="2000" spc="9" strike="noStrike">
                <a:solidFill>
                  <a:srgbClr val="263148"/>
                </a:solidFill>
                <a:latin typeface="Roboto Condensed"/>
                <a:ea typeface="DejaVu Sans"/>
              </a:rPr>
              <a:t>Ada</a:t>
            </a:r>
            <a:r>
              <a:rPr b="0" lang="en-US" sz="2000" spc="-18" strike="noStrike">
                <a:solidFill>
                  <a:srgbClr val="263148"/>
                </a:solidFill>
                <a:latin typeface="Roboto Condensed"/>
                <a:ea typeface="DejaVu Sans"/>
              </a:rPr>
              <a:t> </a:t>
            </a:r>
            <a:r>
              <a:rPr b="0" lang="en-US" sz="2000" spc="-1" strike="noStrike">
                <a:solidFill>
                  <a:srgbClr val="263148"/>
                </a:solidFill>
                <a:latin typeface="Roboto Condensed"/>
                <a:ea typeface="DejaVu Sans"/>
              </a:rPr>
              <a:t>Pertanyaan?</a:t>
            </a:r>
            <a:endParaRPr b="0" lang="en-US" sz="2000" spc="-1" strike="noStrike">
              <a:latin typeface="Arial"/>
            </a:endParaRPr>
          </a:p>
          <a:p>
            <a:pPr algn="ctr">
              <a:lnSpc>
                <a:spcPct val="100000"/>
              </a:lnSpc>
            </a:pPr>
            <a:r>
              <a:rPr b="0" lang="en-US" sz="2000" spc="-1" strike="noStrike">
                <a:solidFill>
                  <a:srgbClr val="263148"/>
                </a:solidFill>
                <a:latin typeface="Roboto Condensed"/>
                <a:ea typeface="DejaVu Sans"/>
              </a:rPr>
              <a:t>Boleh juga</a:t>
            </a:r>
            <a:r>
              <a:rPr b="0" lang="en-US" sz="2000" spc="-55" strike="noStrike">
                <a:solidFill>
                  <a:srgbClr val="263148"/>
                </a:solidFill>
                <a:latin typeface="Roboto Condensed"/>
                <a:ea typeface="DejaVu Sans"/>
              </a:rPr>
              <a:t> </a:t>
            </a:r>
            <a:r>
              <a:rPr b="0" lang="en-US" sz="2000" spc="4" strike="noStrike">
                <a:solidFill>
                  <a:srgbClr val="263148"/>
                </a:solidFill>
                <a:latin typeface="Roboto Condensed"/>
                <a:ea typeface="DejaVu Sans"/>
              </a:rPr>
              <a:t>ke Whatsapp, Facebook, Instagram</a:t>
            </a:r>
            <a:endParaRPr b="0" lang="en-US" sz="2000" spc="-1" strike="noStrike">
              <a:latin typeface="Arial"/>
            </a:endParaRPr>
          </a:p>
        </p:txBody>
      </p:sp>
      <p:grpSp>
        <p:nvGrpSpPr>
          <p:cNvPr id="805" name="Group 17"/>
          <p:cNvGrpSpPr/>
          <p:nvPr/>
        </p:nvGrpSpPr>
        <p:grpSpPr>
          <a:xfrm>
            <a:off x="3995640" y="966960"/>
            <a:ext cx="1196640" cy="1125000"/>
            <a:chOff x="3995640" y="966960"/>
            <a:chExt cx="1196640" cy="1125000"/>
          </a:xfrm>
        </p:grpSpPr>
        <p:sp>
          <p:nvSpPr>
            <p:cNvPr id="806" name="CustomShape 18"/>
            <p:cNvSpPr/>
            <p:nvPr/>
          </p:nvSpPr>
          <p:spPr>
            <a:xfrm>
              <a:off x="3995640" y="1393920"/>
              <a:ext cx="283680" cy="637920"/>
            </a:xfrm>
            <a:custGeom>
              <a:avLst/>
              <a:gdLst/>
              <a:ahLst/>
              <a:rect l="l" t="t" r="r" b="b"/>
              <a:pathLst>
                <a:path w="285750" h="640080">
                  <a:moveTo>
                    <a:pt x="0" y="0"/>
                  </a:moveTo>
                  <a:lnTo>
                    <a:pt x="0" y="639706"/>
                  </a:lnTo>
                  <a:lnTo>
                    <a:pt x="285449" y="639706"/>
                  </a:lnTo>
                  <a:lnTo>
                    <a:pt x="285449" y="0"/>
                  </a:lnTo>
                  <a:lnTo>
                    <a:pt x="0" y="0"/>
                  </a:lnTo>
                  <a:close/>
                </a:path>
              </a:pathLst>
            </a:custGeom>
            <a:noFill/>
            <a:ln w="19080">
              <a:solidFill>
                <a:srgbClr val="3f5277"/>
              </a:solidFill>
              <a:round/>
            </a:ln>
          </p:spPr>
          <p:style>
            <a:lnRef idx="0"/>
            <a:fillRef idx="0"/>
            <a:effectRef idx="0"/>
            <a:fontRef idx="minor"/>
          </p:style>
        </p:sp>
        <p:sp>
          <p:nvSpPr>
            <p:cNvPr id="807" name="CustomShape 19"/>
            <p:cNvSpPr/>
            <p:nvPr/>
          </p:nvSpPr>
          <p:spPr>
            <a:xfrm>
              <a:off x="4110480" y="1456920"/>
              <a:ext cx="119880" cy="119520"/>
            </a:xfrm>
            <a:prstGeom prst="rect">
              <a:avLst/>
            </a:prstGeom>
            <a:blipFill rotWithShape="0">
              <a:blip r:embed="rId3"/>
              <a:stretch>
                <a:fillRect/>
              </a:stretch>
            </a:blipFill>
            <a:ln>
              <a:noFill/>
            </a:ln>
          </p:spPr>
          <p:style>
            <a:lnRef idx="0"/>
            <a:fillRef idx="0"/>
            <a:effectRef idx="0"/>
            <a:fontRef idx="minor"/>
          </p:style>
        </p:sp>
        <p:sp>
          <p:nvSpPr>
            <p:cNvPr id="808" name="CustomShape 20"/>
            <p:cNvSpPr/>
            <p:nvPr/>
          </p:nvSpPr>
          <p:spPr>
            <a:xfrm>
              <a:off x="4302360" y="966960"/>
              <a:ext cx="889920" cy="1125000"/>
            </a:xfrm>
            <a:custGeom>
              <a:avLst/>
              <a:gdLst/>
              <a:ahLst/>
              <a:rect l="l" t="t" r="r" b="b"/>
              <a:pathLst>
                <a:path w="892175" h="1127125">
                  <a:moveTo>
                    <a:pt x="0" y="974618"/>
                  </a:moveTo>
                  <a:lnTo>
                    <a:pt x="109924" y="974618"/>
                  </a:lnTo>
                  <a:lnTo>
                    <a:pt x="145374" y="992298"/>
                  </a:lnTo>
                  <a:lnTo>
                    <a:pt x="194999" y="1013617"/>
                  </a:lnTo>
                  <a:lnTo>
                    <a:pt x="258774" y="1038427"/>
                  </a:lnTo>
                  <a:lnTo>
                    <a:pt x="329749" y="1064985"/>
                  </a:lnTo>
                  <a:lnTo>
                    <a:pt x="405974" y="1088050"/>
                  </a:lnTo>
                  <a:lnTo>
                    <a:pt x="444974" y="1098672"/>
                  </a:lnTo>
                  <a:lnTo>
                    <a:pt x="483999" y="1107477"/>
                  </a:lnTo>
                  <a:lnTo>
                    <a:pt x="521198" y="1116355"/>
                  </a:lnTo>
                  <a:lnTo>
                    <a:pt x="558398" y="1121665"/>
                  </a:lnTo>
                  <a:lnTo>
                    <a:pt x="592098" y="1125230"/>
                  </a:lnTo>
                  <a:lnTo>
                    <a:pt x="625798" y="1126977"/>
                  </a:lnTo>
                  <a:lnTo>
                    <a:pt x="682523" y="1126977"/>
                  </a:lnTo>
                  <a:lnTo>
                    <a:pt x="741048" y="1121665"/>
                  </a:lnTo>
                  <a:lnTo>
                    <a:pt x="778248" y="1111042"/>
                  </a:lnTo>
                  <a:lnTo>
                    <a:pt x="810198" y="1079172"/>
                  </a:lnTo>
                  <a:lnTo>
                    <a:pt x="815498" y="1027732"/>
                  </a:lnTo>
                  <a:lnTo>
                    <a:pt x="813773" y="1015362"/>
                  </a:lnTo>
                  <a:lnTo>
                    <a:pt x="810198" y="1004740"/>
                  </a:lnTo>
                  <a:lnTo>
                    <a:pt x="803048" y="994117"/>
                  </a:lnTo>
                  <a:lnTo>
                    <a:pt x="792423" y="985240"/>
                  </a:lnTo>
                  <a:lnTo>
                    <a:pt x="801323" y="983495"/>
                  </a:lnTo>
                  <a:lnTo>
                    <a:pt x="836773" y="953373"/>
                  </a:lnTo>
                  <a:lnTo>
                    <a:pt x="847398" y="870060"/>
                  </a:lnTo>
                  <a:lnTo>
                    <a:pt x="847398" y="861185"/>
                  </a:lnTo>
                  <a:lnTo>
                    <a:pt x="847398" y="854128"/>
                  </a:lnTo>
                  <a:lnTo>
                    <a:pt x="845648" y="845250"/>
                  </a:lnTo>
                  <a:lnTo>
                    <a:pt x="842073" y="838193"/>
                  </a:lnTo>
                  <a:lnTo>
                    <a:pt x="833198" y="825750"/>
                  </a:lnTo>
                  <a:lnTo>
                    <a:pt x="827873" y="820440"/>
                  </a:lnTo>
                  <a:lnTo>
                    <a:pt x="822573" y="815128"/>
                  </a:lnTo>
                  <a:lnTo>
                    <a:pt x="858023" y="790318"/>
                  </a:lnTo>
                  <a:lnTo>
                    <a:pt x="872223" y="701696"/>
                  </a:lnTo>
                  <a:lnTo>
                    <a:pt x="872223" y="692818"/>
                  </a:lnTo>
                  <a:lnTo>
                    <a:pt x="872223" y="684016"/>
                  </a:lnTo>
                  <a:lnTo>
                    <a:pt x="852698" y="650326"/>
                  </a:lnTo>
                  <a:lnTo>
                    <a:pt x="845648" y="645016"/>
                  </a:lnTo>
                  <a:lnTo>
                    <a:pt x="852698" y="643196"/>
                  </a:lnTo>
                  <a:lnTo>
                    <a:pt x="881098" y="613073"/>
                  </a:lnTo>
                  <a:lnTo>
                    <a:pt x="882848" y="604271"/>
                  </a:lnTo>
                  <a:lnTo>
                    <a:pt x="884673" y="595393"/>
                  </a:lnTo>
                  <a:lnTo>
                    <a:pt x="891723" y="531583"/>
                  </a:lnTo>
                  <a:lnTo>
                    <a:pt x="889973" y="522706"/>
                  </a:lnTo>
                  <a:lnTo>
                    <a:pt x="888148" y="513901"/>
                  </a:lnTo>
                  <a:lnTo>
                    <a:pt x="852698" y="476649"/>
                  </a:lnTo>
                  <a:lnTo>
                    <a:pt x="813773" y="460714"/>
                  </a:lnTo>
                  <a:lnTo>
                    <a:pt x="767598" y="451839"/>
                  </a:lnTo>
                  <a:lnTo>
                    <a:pt x="717973" y="444781"/>
                  </a:lnTo>
                  <a:lnTo>
                    <a:pt x="641748" y="437649"/>
                  </a:lnTo>
                  <a:lnTo>
                    <a:pt x="551348" y="432339"/>
                  </a:lnTo>
                  <a:lnTo>
                    <a:pt x="459174" y="427026"/>
                  </a:lnTo>
                  <a:lnTo>
                    <a:pt x="471549" y="405781"/>
                  </a:lnTo>
                  <a:lnTo>
                    <a:pt x="492799" y="354411"/>
                  </a:lnTo>
                  <a:lnTo>
                    <a:pt x="506998" y="297659"/>
                  </a:lnTo>
                  <a:lnTo>
                    <a:pt x="521198" y="209112"/>
                  </a:lnTo>
                  <a:lnTo>
                    <a:pt x="526523" y="155924"/>
                  </a:lnTo>
                  <a:lnTo>
                    <a:pt x="530073" y="111612"/>
                  </a:lnTo>
                  <a:lnTo>
                    <a:pt x="530073" y="70867"/>
                  </a:lnTo>
                  <a:lnTo>
                    <a:pt x="530073" y="58424"/>
                  </a:lnTo>
                  <a:lnTo>
                    <a:pt x="510573" y="22992"/>
                  </a:lnTo>
                  <a:lnTo>
                    <a:pt x="473299" y="1744"/>
                  </a:lnTo>
                  <a:lnTo>
                    <a:pt x="459174" y="0"/>
                  </a:lnTo>
                  <a:lnTo>
                    <a:pt x="432549" y="1744"/>
                  </a:lnTo>
                  <a:lnTo>
                    <a:pt x="414849" y="5309"/>
                  </a:lnTo>
                  <a:lnTo>
                    <a:pt x="400649" y="10622"/>
                  </a:lnTo>
                  <a:lnTo>
                    <a:pt x="390024" y="15934"/>
                  </a:lnTo>
                  <a:lnTo>
                    <a:pt x="361624" y="106302"/>
                  </a:lnTo>
                  <a:lnTo>
                    <a:pt x="347449" y="147047"/>
                  </a:lnTo>
                  <a:lnTo>
                    <a:pt x="333249" y="184299"/>
                  </a:lnTo>
                  <a:lnTo>
                    <a:pt x="304924" y="246292"/>
                  </a:lnTo>
                  <a:lnTo>
                    <a:pt x="281849" y="285291"/>
                  </a:lnTo>
                  <a:lnTo>
                    <a:pt x="265899" y="301224"/>
                  </a:lnTo>
                  <a:lnTo>
                    <a:pt x="241099" y="326036"/>
                  </a:lnTo>
                  <a:lnTo>
                    <a:pt x="182549" y="380969"/>
                  </a:lnTo>
                  <a:lnTo>
                    <a:pt x="104599" y="451839"/>
                  </a:lnTo>
                  <a:lnTo>
                    <a:pt x="0" y="451839"/>
                  </a:lnTo>
                </a:path>
              </a:pathLst>
            </a:custGeom>
            <a:noFill/>
            <a:ln w="19080">
              <a:solidFill>
                <a:srgbClr val="3f5277"/>
              </a:solidFill>
              <a:round/>
            </a:ln>
          </p:spPr>
          <p:style>
            <a:lnRef idx="0"/>
            <a:fillRef idx="0"/>
            <a:effectRef idx="0"/>
            <a:fontRef idx="minor"/>
          </p:style>
        </p:sp>
      </p:grpSp>
      <p:sp>
        <p:nvSpPr>
          <p:cNvPr id="809" name="CustomShape 21"/>
          <p:cNvSpPr/>
          <p:nvPr/>
        </p:nvSpPr>
        <p:spPr>
          <a:xfrm>
            <a:off x="7553880" y="4667400"/>
            <a:ext cx="1129320" cy="20736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4"/>
              </a:rPr>
              <a:t>www.sar.ac.id</a:t>
            </a:r>
            <a:endParaRPr b="0" lang="en-US" sz="1400" spc="-1" strike="noStrike">
              <a:latin typeface="Arial"/>
            </a:endParaRPr>
          </a:p>
        </p:txBody>
      </p:sp>
      <p:sp>
        <p:nvSpPr>
          <p:cNvPr id="810" name="CustomShape 22"/>
          <p:cNvSpPr/>
          <p:nvPr/>
        </p:nvSpPr>
        <p:spPr>
          <a:xfrm>
            <a:off x="8827920" y="4695840"/>
            <a:ext cx="228240" cy="298296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C8053323-4DB4-4C2A-8BCC-E429336862E0}" type="slidenum">
              <a:rPr b="1" lang="en-US" sz="1200" spc="-1" strike="noStrike">
                <a:solidFill>
                  <a:srgbClr val="ffffff"/>
                </a:solidFill>
                <a:latin typeface="Roboto Condensed"/>
                <a:ea typeface="DejaVu Sans"/>
              </a:rPr>
              <a:t>&lt;number&gt;</a:t>
            </a:fld>
            <a:endParaRPr b="0" lang="en-US" sz="1200" spc="-1" strike="noStrike">
              <a:latin typeface="Arial"/>
            </a:endParaRPr>
          </a:p>
        </p:txBody>
      </p:sp>
      <p:sp>
        <p:nvSpPr>
          <p:cNvPr id="811" name="CustomShape 23"/>
          <p:cNvSpPr/>
          <p:nvPr/>
        </p:nvSpPr>
        <p:spPr>
          <a:xfrm>
            <a:off x="479160" y="4950360"/>
            <a:ext cx="1120680" cy="298332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58"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6292800" y="127080"/>
            <a:ext cx="777600" cy="257040"/>
          </a:xfrm>
          <a:custGeom>
            <a:avLst/>
            <a:gdLst/>
            <a:ahLst/>
            <a:rect l="l" t="t" r="r" b="b"/>
            <a:pathLst>
              <a:path w="779779" h="259079">
                <a:moveTo>
                  <a:pt x="779448" y="258761"/>
                </a:moveTo>
                <a:lnTo>
                  <a:pt x="0" y="258761"/>
                </a:lnTo>
                <a:lnTo>
                  <a:pt x="54599" y="0"/>
                </a:lnTo>
                <a:lnTo>
                  <a:pt x="779448" y="258761"/>
                </a:lnTo>
                <a:close/>
              </a:path>
            </a:pathLst>
          </a:custGeom>
          <a:solidFill>
            <a:srgbClr val="263148"/>
          </a:solidFill>
          <a:ln>
            <a:noFill/>
          </a:ln>
        </p:spPr>
        <p:style>
          <a:lnRef idx="0"/>
          <a:fillRef idx="0"/>
          <a:effectRef idx="0"/>
          <a:fontRef idx="minor"/>
        </p:style>
      </p:sp>
      <p:grpSp>
        <p:nvGrpSpPr>
          <p:cNvPr id="217" name="Group 2"/>
          <p:cNvGrpSpPr/>
          <p:nvPr/>
        </p:nvGrpSpPr>
        <p:grpSpPr>
          <a:xfrm>
            <a:off x="0" y="0"/>
            <a:ext cx="7073640" cy="1325160"/>
            <a:chOff x="0" y="0"/>
            <a:chExt cx="7073640" cy="1325160"/>
          </a:xfrm>
        </p:grpSpPr>
        <p:sp>
          <p:nvSpPr>
            <p:cNvPr id="218" name="CustomShape 3"/>
            <p:cNvSpPr/>
            <p:nvPr/>
          </p:nvSpPr>
          <p:spPr>
            <a:xfrm>
              <a:off x="0" y="0"/>
              <a:ext cx="6754320" cy="1325160"/>
            </a:xfrm>
            <a:custGeom>
              <a:avLst/>
              <a:gdLst/>
              <a:ahLst/>
              <a:rect l="l" t="t" r="r" b="b"/>
              <a:pathLst>
                <a:path w="6756400" h="1327150">
                  <a:moveTo>
                    <a:pt x="6756374" y="0"/>
                  </a:moveTo>
                  <a:lnTo>
                    <a:pt x="5429237" y="0"/>
                  </a:lnTo>
                  <a:lnTo>
                    <a:pt x="0" y="0"/>
                  </a:lnTo>
                  <a:lnTo>
                    <a:pt x="0" y="1322387"/>
                  </a:lnTo>
                  <a:lnTo>
                    <a:pt x="5429237" y="1322387"/>
                  </a:lnTo>
                  <a:lnTo>
                    <a:pt x="5429237" y="1327150"/>
                  </a:lnTo>
                  <a:lnTo>
                    <a:pt x="6756374" y="0"/>
                  </a:lnTo>
                  <a:close/>
                </a:path>
              </a:pathLst>
            </a:custGeom>
            <a:solidFill>
              <a:srgbClr val="c6d3e6"/>
            </a:solidFill>
            <a:ln>
              <a:noFill/>
            </a:ln>
          </p:spPr>
          <p:style>
            <a:lnRef idx="0"/>
            <a:fillRef idx="0"/>
            <a:effectRef idx="0"/>
            <a:fontRef idx="minor"/>
          </p:style>
        </p:sp>
        <p:sp>
          <p:nvSpPr>
            <p:cNvPr id="219" name="CustomShape 4"/>
            <p:cNvSpPr/>
            <p:nvPr/>
          </p:nvSpPr>
          <p:spPr>
            <a:xfrm>
              <a:off x="0" y="378000"/>
              <a:ext cx="7073640" cy="772560"/>
            </a:xfrm>
            <a:custGeom>
              <a:avLst/>
              <a:gdLst/>
              <a:ahLst/>
              <a:rect l="l" t="t" r="r" b="b"/>
              <a:pathLst>
                <a:path w="7075805" h="774700">
                  <a:moveTo>
                    <a:pt x="7075449" y="3175"/>
                  </a:moveTo>
                  <a:lnTo>
                    <a:pt x="6303937" y="3175"/>
                  </a:lnTo>
                  <a:lnTo>
                    <a:pt x="6303937" y="0"/>
                  </a:lnTo>
                  <a:lnTo>
                    <a:pt x="0" y="0"/>
                  </a:lnTo>
                  <a:lnTo>
                    <a:pt x="0" y="771525"/>
                  </a:lnTo>
                  <a:lnTo>
                    <a:pt x="6303937" y="771525"/>
                  </a:lnTo>
                  <a:lnTo>
                    <a:pt x="6303937" y="774700"/>
                  </a:lnTo>
                  <a:lnTo>
                    <a:pt x="7075449" y="3175"/>
                  </a:lnTo>
                  <a:close/>
                </a:path>
              </a:pathLst>
            </a:custGeom>
            <a:solidFill>
              <a:srgbClr val="3f5277"/>
            </a:solidFill>
            <a:ln>
              <a:noFill/>
            </a:ln>
          </p:spPr>
          <p:style>
            <a:lnRef idx="0"/>
            <a:fillRef idx="0"/>
            <a:effectRef idx="0"/>
            <a:fontRef idx="minor"/>
          </p:style>
        </p:sp>
      </p:grpSp>
      <p:sp>
        <p:nvSpPr>
          <p:cNvPr id="220" name="CustomShape 5"/>
          <p:cNvSpPr/>
          <p:nvPr/>
        </p:nvSpPr>
        <p:spPr>
          <a:xfrm>
            <a:off x="6946920" y="4948200"/>
            <a:ext cx="391680" cy="12996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221" name="Group 6"/>
          <p:cNvGrpSpPr/>
          <p:nvPr/>
        </p:nvGrpSpPr>
        <p:grpSpPr>
          <a:xfrm>
            <a:off x="6950160" y="4471920"/>
            <a:ext cx="2192040" cy="669600"/>
            <a:chOff x="6950160" y="4471920"/>
            <a:chExt cx="2192040" cy="669600"/>
          </a:xfrm>
        </p:grpSpPr>
        <p:sp>
          <p:nvSpPr>
            <p:cNvPr id="222" name="CustomShape 7"/>
            <p:cNvSpPr/>
            <p:nvPr/>
          </p:nvSpPr>
          <p:spPr>
            <a:xfrm>
              <a:off x="7107120" y="4471920"/>
              <a:ext cx="2035080" cy="66960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223" name="CustomShape 8"/>
            <p:cNvSpPr/>
            <p:nvPr/>
          </p:nvSpPr>
          <p:spPr>
            <a:xfrm>
              <a:off x="6950160" y="4646520"/>
              <a:ext cx="2191680" cy="30276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224" name="CustomShape 9"/>
          <p:cNvSpPr/>
          <p:nvPr/>
        </p:nvSpPr>
        <p:spPr>
          <a:xfrm>
            <a:off x="8524800" y="193680"/>
            <a:ext cx="513720" cy="702720"/>
          </a:xfrm>
          <a:prstGeom prst="rect">
            <a:avLst/>
          </a:prstGeom>
          <a:blipFill rotWithShape="0">
            <a:blip r:embed="rId1"/>
            <a:stretch>
              <a:fillRect/>
            </a:stretch>
          </a:blipFill>
          <a:ln>
            <a:noFill/>
          </a:ln>
        </p:spPr>
        <p:style>
          <a:lnRef idx="0"/>
          <a:fillRef idx="0"/>
          <a:effectRef idx="0"/>
          <a:fontRef idx="minor"/>
        </p:style>
      </p:sp>
      <p:sp>
        <p:nvSpPr>
          <p:cNvPr id="225" name="CustomShape 10"/>
          <p:cNvSpPr/>
          <p:nvPr/>
        </p:nvSpPr>
        <p:spPr>
          <a:xfrm>
            <a:off x="7226280" y="4637160"/>
            <a:ext cx="297720" cy="297720"/>
          </a:xfrm>
          <a:prstGeom prst="rect">
            <a:avLst/>
          </a:prstGeom>
          <a:blipFill rotWithShape="0">
            <a:blip r:embed="rId2"/>
            <a:stretch>
              <a:fillRect/>
            </a:stretch>
          </a:blipFill>
          <a:ln>
            <a:noFill/>
          </a:ln>
        </p:spPr>
        <p:style>
          <a:lnRef idx="0"/>
          <a:fillRef idx="0"/>
          <a:effectRef idx="0"/>
          <a:fontRef idx="minor"/>
        </p:style>
      </p:sp>
      <p:grpSp>
        <p:nvGrpSpPr>
          <p:cNvPr id="226" name="Group 11"/>
          <p:cNvGrpSpPr/>
          <p:nvPr/>
        </p:nvGrpSpPr>
        <p:grpSpPr>
          <a:xfrm>
            <a:off x="1440" y="4903920"/>
            <a:ext cx="2033280" cy="237960"/>
            <a:chOff x="1440" y="4903920"/>
            <a:chExt cx="2033280" cy="237960"/>
          </a:xfrm>
        </p:grpSpPr>
        <p:sp>
          <p:nvSpPr>
            <p:cNvPr id="227" name="CustomShape 12"/>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228" name="CustomShape 13"/>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229" name="CustomShape 14"/>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sp>
          <p:nvSpPr>
            <p:cNvPr id="230" name="CustomShape 15"/>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231" name="CustomShape 16"/>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232" name="CustomShape 17"/>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233" name="CustomShape 18"/>
          <p:cNvSpPr/>
          <p:nvPr/>
        </p:nvSpPr>
        <p:spPr>
          <a:xfrm>
            <a:off x="887400" y="600120"/>
            <a:ext cx="4414320" cy="55044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2000" spc="-1" strike="noStrike">
                <a:solidFill>
                  <a:srgbClr val="ffffff"/>
                </a:solidFill>
                <a:latin typeface="Roboto Condensed"/>
                <a:ea typeface="DejaVu Sans"/>
              </a:rPr>
              <a:t>Apa Itu Integrasi Database ?</a:t>
            </a:r>
            <a:endParaRPr b="0" lang="en-US" sz="2000" spc="-1" strike="noStrike">
              <a:latin typeface="Arial"/>
            </a:endParaRPr>
          </a:p>
        </p:txBody>
      </p:sp>
      <p:sp>
        <p:nvSpPr>
          <p:cNvPr id="234" name="CustomShape 19"/>
          <p:cNvSpPr/>
          <p:nvPr/>
        </p:nvSpPr>
        <p:spPr>
          <a:xfrm>
            <a:off x="293760" y="574560"/>
            <a:ext cx="307800" cy="401040"/>
          </a:xfrm>
          <a:custGeom>
            <a:avLst/>
            <a:gdLst/>
            <a:ahLst/>
            <a:rect l="l" t="t" r="r" b="b"/>
            <a:pathLst>
              <a:path w="309880" h="403225">
                <a:moveTo>
                  <a:pt x="24944" y="384754"/>
                </a:moveTo>
                <a:lnTo>
                  <a:pt x="25399" y="387519"/>
                </a:lnTo>
                <a:lnTo>
                  <a:pt x="25857" y="390739"/>
                </a:lnTo>
                <a:lnTo>
                  <a:pt x="39267" y="403204"/>
                </a:lnTo>
                <a:lnTo>
                  <a:pt x="42492" y="403204"/>
                </a:lnTo>
                <a:lnTo>
                  <a:pt x="299376" y="403204"/>
                </a:lnTo>
                <a:lnTo>
                  <a:pt x="300759" y="403204"/>
                </a:lnTo>
                <a:lnTo>
                  <a:pt x="302144" y="402731"/>
                </a:lnTo>
                <a:lnTo>
                  <a:pt x="309524" y="382899"/>
                </a:lnTo>
                <a:lnTo>
                  <a:pt x="309524" y="61807"/>
                </a:lnTo>
                <a:lnTo>
                  <a:pt x="309524" y="59042"/>
                </a:lnTo>
                <a:lnTo>
                  <a:pt x="304459" y="53037"/>
                </a:lnTo>
                <a:lnTo>
                  <a:pt x="299376" y="52582"/>
                </a:lnTo>
                <a:moveTo>
                  <a:pt x="271641" y="19357"/>
                </a:moveTo>
                <a:lnTo>
                  <a:pt x="14777" y="19357"/>
                </a:lnTo>
                <a:lnTo>
                  <a:pt x="12007" y="19832"/>
                </a:lnTo>
                <a:lnTo>
                  <a:pt x="9239" y="20759"/>
                </a:lnTo>
                <a:lnTo>
                  <a:pt x="6469" y="21669"/>
                </a:lnTo>
                <a:lnTo>
                  <a:pt x="4154" y="23524"/>
                </a:lnTo>
                <a:lnTo>
                  <a:pt x="2297" y="25817"/>
                </a:lnTo>
                <a:lnTo>
                  <a:pt x="1384" y="28602"/>
                </a:lnTo>
                <a:lnTo>
                  <a:pt x="454" y="31367"/>
                </a:lnTo>
                <a:lnTo>
                  <a:pt x="0" y="34132"/>
                </a:lnTo>
                <a:lnTo>
                  <a:pt x="0" y="355224"/>
                </a:lnTo>
                <a:lnTo>
                  <a:pt x="454" y="357989"/>
                </a:lnTo>
                <a:lnTo>
                  <a:pt x="1384" y="360754"/>
                </a:lnTo>
                <a:lnTo>
                  <a:pt x="2297" y="363519"/>
                </a:lnTo>
                <a:lnTo>
                  <a:pt x="4154" y="365831"/>
                </a:lnTo>
                <a:lnTo>
                  <a:pt x="6469" y="367669"/>
                </a:lnTo>
                <a:lnTo>
                  <a:pt x="9239" y="368596"/>
                </a:lnTo>
                <a:lnTo>
                  <a:pt x="12007" y="369524"/>
                </a:lnTo>
                <a:lnTo>
                  <a:pt x="14777" y="369979"/>
                </a:lnTo>
                <a:lnTo>
                  <a:pt x="271641" y="369979"/>
                </a:lnTo>
                <a:lnTo>
                  <a:pt x="286439" y="355224"/>
                </a:lnTo>
                <a:lnTo>
                  <a:pt x="286439" y="34132"/>
                </a:lnTo>
                <a:lnTo>
                  <a:pt x="277199" y="20759"/>
                </a:lnTo>
                <a:lnTo>
                  <a:pt x="274411" y="19832"/>
                </a:lnTo>
                <a:lnTo>
                  <a:pt x="271641" y="19357"/>
                </a:lnTo>
                <a:moveTo>
                  <a:pt x="173704" y="22597"/>
                </a:moveTo>
                <a:lnTo>
                  <a:pt x="176947" y="23052"/>
                </a:lnTo>
                <a:lnTo>
                  <a:pt x="180172" y="23979"/>
                </a:lnTo>
                <a:lnTo>
                  <a:pt x="183417" y="25362"/>
                </a:lnTo>
                <a:lnTo>
                  <a:pt x="185712" y="27672"/>
                </a:lnTo>
                <a:lnTo>
                  <a:pt x="188024" y="29984"/>
                </a:lnTo>
                <a:lnTo>
                  <a:pt x="189409" y="33204"/>
                </a:lnTo>
                <a:lnTo>
                  <a:pt x="190339" y="36444"/>
                </a:lnTo>
                <a:lnTo>
                  <a:pt x="190794" y="39664"/>
                </a:lnTo>
                <a:lnTo>
                  <a:pt x="190339" y="42902"/>
                </a:lnTo>
                <a:lnTo>
                  <a:pt x="189409" y="46122"/>
                </a:lnTo>
                <a:lnTo>
                  <a:pt x="188024" y="49362"/>
                </a:lnTo>
                <a:lnTo>
                  <a:pt x="185712" y="51654"/>
                </a:lnTo>
                <a:lnTo>
                  <a:pt x="183417" y="53964"/>
                </a:lnTo>
                <a:lnTo>
                  <a:pt x="180172" y="55347"/>
                </a:lnTo>
                <a:lnTo>
                  <a:pt x="176947" y="56277"/>
                </a:lnTo>
                <a:lnTo>
                  <a:pt x="173704" y="56729"/>
                </a:lnTo>
                <a:lnTo>
                  <a:pt x="170479" y="56277"/>
                </a:lnTo>
                <a:lnTo>
                  <a:pt x="167234" y="55347"/>
                </a:lnTo>
                <a:lnTo>
                  <a:pt x="164009" y="53964"/>
                </a:lnTo>
                <a:lnTo>
                  <a:pt x="161697" y="51654"/>
                </a:lnTo>
                <a:lnTo>
                  <a:pt x="159382" y="49362"/>
                </a:lnTo>
                <a:lnTo>
                  <a:pt x="157997" y="46122"/>
                </a:lnTo>
                <a:lnTo>
                  <a:pt x="157067" y="42902"/>
                </a:lnTo>
                <a:lnTo>
                  <a:pt x="156612" y="39664"/>
                </a:lnTo>
                <a:lnTo>
                  <a:pt x="157067" y="36444"/>
                </a:lnTo>
                <a:lnTo>
                  <a:pt x="170479" y="23052"/>
                </a:lnTo>
                <a:lnTo>
                  <a:pt x="173704" y="22597"/>
                </a:lnTo>
                <a:moveTo>
                  <a:pt x="110877" y="22597"/>
                </a:moveTo>
                <a:lnTo>
                  <a:pt x="114102" y="23052"/>
                </a:lnTo>
                <a:lnTo>
                  <a:pt x="117344" y="23979"/>
                </a:lnTo>
                <a:lnTo>
                  <a:pt x="127967" y="39664"/>
                </a:lnTo>
                <a:lnTo>
                  <a:pt x="127512" y="42902"/>
                </a:lnTo>
                <a:lnTo>
                  <a:pt x="126584" y="46122"/>
                </a:lnTo>
                <a:lnTo>
                  <a:pt x="125199" y="49362"/>
                </a:lnTo>
                <a:lnTo>
                  <a:pt x="122884" y="51654"/>
                </a:lnTo>
                <a:lnTo>
                  <a:pt x="120569" y="53964"/>
                </a:lnTo>
                <a:lnTo>
                  <a:pt x="117344" y="55347"/>
                </a:lnTo>
                <a:lnTo>
                  <a:pt x="114102" y="56277"/>
                </a:lnTo>
                <a:lnTo>
                  <a:pt x="110877" y="56729"/>
                </a:lnTo>
                <a:lnTo>
                  <a:pt x="107632" y="56277"/>
                </a:lnTo>
                <a:lnTo>
                  <a:pt x="104407" y="55347"/>
                </a:lnTo>
                <a:lnTo>
                  <a:pt x="101164" y="53964"/>
                </a:lnTo>
                <a:lnTo>
                  <a:pt x="98869" y="51654"/>
                </a:lnTo>
                <a:lnTo>
                  <a:pt x="96554" y="49362"/>
                </a:lnTo>
                <a:lnTo>
                  <a:pt x="95169" y="46122"/>
                </a:lnTo>
                <a:lnTo>
                  <a:pt x="94239" y="42902"/>
                </a:lnTo>
                <a:lnTo>
                  <a:pt x="93784" y="39664"/>
                </a:lnTo>
                <a:lnTo>
                  <a:pt x="94239" y="36444"/>
                </a:lnTo>
                <a:lnTo>
                  <a:pt x="95169" y="33204"/>
                </a:lnTo>
                <a:lnTo>
                  <a:pt x="96554" y="29984"/>
                </a:lnTo>
                <a:lnTo>
                  <a:pt x="98869" y="27672"/>
                </a:lnTo>
                <a:lnTo>
                  <a:pt x="101164" y="25362"/>
                </a:lnTo>
                <a:lnTo>
                  <a:pt x="104407" y="23979"/>
                </a:lnTo>
                <a:lnTo>
                  <a:pt x="107632" y="23052"/>
                </a:lnTo>
                <a:lnTo>
                  <a:pt x="110877" y="22597"/>
                </a:lnTo>
                <a:moveTo>
                  <a:pt x="30939" y="39664"/>
                </a:moveTo>
                <a:lnTo>
                  <a:pt x="31414" y="36444"/>
                </a:lnTo>
                <a:lnTo>
                  <a:pt x="32324" y="33204"/>
                </a:lnTo>
                <a:lnTo>
                  <a:pt x="48049" y="22597"/>
                </a:lnTo>
                <a:lnTo>
                  <a:pt x="51274" y="23052"/>
                </a:lnTo>
                <a:lnTo>
                  <a:pt x="65142" y="39664"/>
                </a:lnTo>
                <a:lnTo>
                  <a:pt x="64667" y="42902"/>
                </a:lnTo>
                <a:lnTo>
                  <a:pt x="63757" y="46122"/>
                </a:lnTo>
                <a:lnTo>
                  <a:pt x="62372" y="49362"/>
                </a:lnTo>
                <a:lnTo>
                  <a:pt x="60057" y="51654"/>
                </a:lnTo>
                <a:lnTo>
                  <a:pt x="57744" y="53964"/>
                </a:lnTo>
                <a:lnTo>
                  <a:pt x="54519" y="55347"/>
                </a:lnTo>
                <a:lnTo>
                  <a:pt x="51274" y="56277"/>
                </a:lnTo>
                <a:lnTo>
                  <a:pt x="48049" y="56729"/>
                </a:lnTo>
                <a:lnTo>
                  <a:pt x="44807" y="56277"/>
                </a:lnTo>
                <a:lnTo>
                  <a:pt x="41582" y="55347"/>
                </a:lnTo>
                <a:lnTo>
                  <a:pt x="38337" y="53964"/>
                </a:lnTo>
                <a:lnTo>
                  <a:pt x="36024" y="51654"/>
                </a:lnTo>
                <a:lnTo>
                  <a:pt x="33727" y="49362"/>
                </a:lnTo>
                <a:lnTo>
                  <a:pt x="32324" y="46122"/>
                </a:lnTo>
                <a:lnTo>
                  <a:pt x="31414" y="42902"/>
                </a:lnTo>
                <a:lnTo>
                  <a:pt x="30939" y="39664"/>
                </a:lnTo>
                <a:moveTo>
                  <a:pt x="146899" y="262026"/>
                </a:moveTo>
                <a:lnTo>
                  <a:pt x="45262" y="262026"/>
                </a:lnTo>
                <a:moveTo>
                  <a:pt x="239299" y="220052"/>
                </a:moveTo>
                <a:lnTo>
                  <a:pt x="45262" y="220052"/>
                </a:lnTo>
                <a:moveTo>
                  <a:pt x="239299" y="178529"/>
                </a:moveTo>
                <a:lnTo>
                  <a:pt x="45262" y="178529"/>
                </a:lnTo>
                <a:moveTo>
                  <a:pt x="239299" y="136554"/>
                </a:moveTo>
                <a:lnTo>
                  <a:pt x="45262" y="136554"/>
                </a:lnTo>
                <a:moveTo>
                  <a:pt x="236529" y="56729"/>
                </a:moveTo>
                <a:lnTo>
                  <a:pt x="233304" y="56277"/>
                </a:lnTo>
                <a:lnTo>
                  <a:pt x="230062" y="55347"/>
                </a:lnTo>
                <a:lnTo>
                  <a:pt x="226837" y="53964"/>
                </a:lnTo>
                <a:lnTo>
                  <a:pt x="224522" y="51654"/>
                </a:lnTo>
                <a:lnTo>
                  <a:pt x="222207" y="49362"/>
                </a:lnTo>
                <a:lnTo>
                  <a:pt x="220824" y="46122"/>
                </a:lnTo>
                <a:lnTo>
                  <a:pt x="219912" y="42902"/>
                </a:lnTo>
                <a:lnTo>
                  <a:pt x="219439" y="39664"/>
                </a:lnTo>
                <a:lnTo>
                  <a:pt x="219912" y="36444"/>
                </a:lnTo>
                <a:lnTo>
                  <a:pt x="236529" y="22597"/>
                </a:lnTo>
                <a:lnTo>
                  <a:pt x="239774" y="23052"/>
                </a:lnTo>
                <a:lnTo>
                  <a:pt x="253621" y="39664"/>
                </a:lnTo>
                <a:lnTo>
                  <a:pt x="253166" y="42902"/>
                </a:lnTo>
                <a:lnTo>
                  <a:pt x="239774" y="56277"/>
                </a:lnTo>
                <a:lnTo>
                  <a:pt x="236529" y="56729"/>
                </a:lnTo>
                <a:moveTo>
                  <a:pt x="48959" y="0"/>
                </a:moveTo>
                <a:lnTo>
                  <a:pt x="48959" y="38734"/>
                </a:lnTo>
                <a:moveTo>
                  <a:pt x="111807" y="0"/>
                </a:moveTo>
                <a:lnTo>
                  <a:pt x="111807" y="38734"/>
                </a:lnTo>
                <a:moveTo>
                  <a:pt x="174632" y="0"/>
                </a:moveTo>
                <a:lnTo>
                  <a:pt x="174632" y="38734"/>
                </a:lnTo>
                <a:moveTo>
                  <a:pt x="237459" y="0"/>
                </a:moveTo>
                <a:lnTo>
                  <a:pt x="237459" y="38734"/>
                </a:lnTo>
              </a:path>
            </a:pathLst>
          </a:custGeom>
          <a:noFill/>
          <a:ln w="12240">
            <a:solidFill>
              <a:srgbClr val="ff9700"/>
            </a:solidFill>
            <a:round/>
          </a:ln>
        </p:spPr>
        <p:style>
          <a:lnRef idx="0"/>
          <a:fillRef idx="0"/>
          <a:effectRef idx="0"/>
          <a:fontRef idx="minor"/>
        </p:style>
      </p:sp>
      <p:sp>
        <p:nvSpPr>
          <p:cNvPr id="235" name="CustomShape 20"/>
          <p:cNvSpPr/>
          <p:nvPr/>
        </p:nvSpPr>
        <p:spPr>
          <a:xfrm>
            <a:off x="468360" y="209880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236" name="CustomShape 21"/>
          <p:cNvSpPr/>
          <p:nvPr/>
        </p:nvSpPr>
        <p:spPr>
          <a:xfrm>
            <a:off x="7553880" y="4667400"/>
            <a:ext cx="1129320" cy="20736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237" name="CustomShape 22"/>
          <p:cNvSpPr/>
          <p:nvPr/>
        </p:nvSpPr>
        <p:spPr>
          <a:xfrm>
            <a:off x="8904960" y="4695840"/>
            <a:ext cx="151560" cy="18252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C7C4171D-6146-4513-94B0-BDB350330F32}" type="slidenum">
              <a:rPr b="1" lang="en-US" sz="1200" spc="-1" strike="noStrike">
                <a:solidFill>
                  <a:srgbClr val="ffffff"/>
                </a:solidFill>
                <a:latin typeface="Roboto Condensed"/>
                <a:ea typeface="DejaVu Sans"/>
              </a:rPr>
              <a:t>&lt;number&gt;</a:t>
            </a:fld>
            <a:endParaRPr b="0" lang="en-US" sz="1200" spc="-1" strike="noStrike">
              <a:latin typeface="Arial"/>
            </a:endParaRPr>
          </a:p>
        </p:txBody>
      </p:sp>
      <p:sp>
        <p:nvSpPr>
          <p:cNvPr id="238" name="CustomShape 23"/>
          <p:cNvSpPr/>
          <p:nvPr/>
        </p:nvSpPr>
        <p:spPr>
          <a:xfrm>
            <a:off x="479160" y="4950360"/>
            <a:ext cx="1120680" cy="298332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58"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239" name="CustomShape 24"/>
          <p:cNvSpPr/>
          <p:nvPr/>
        </p:nvSpPr>
        <p:spPr>
          <a:xfrm>
            <a:off x="468360" y="235620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240" name="CustomShape 25"/>
          <p:cNvSpPr/>
          <p:nvPr/>
        </p:nvSpPr>
        <p:spPr>
          <a:xfrm>
            <a:off x="468360" y="261324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241" name="CustomShape 26"/>
          <p:cNvSpPr/>
          <p:nvPr/>
        </p:nvSpPr>
        <p:spPr>
          <a:xfrm>
            <a:off x="468360" y="287028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242" name="CustomShape 27"/>
          <p:cNvSpPr/>
          <p:nvPr/>
        </p:nvSpPr>
        <p:spPr>
          <a:xfrm>
            <a:off x="3730680" y="202284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243" name="CustomShape 28"/>
          <p:cNvSpPr/>
          <p:nvPr/>
        </p:nvSpPr>
        <p:spPr>
          <a:xfrm>
            <a:off x="274320" y="1463040"/>
            <a:ext cx="8136360" cy="3011400"/>
          </a:xfrm>
          <a:prstGeom prst="rect">
            <a:avLst/>
          </a:prstGeom>
          <a:noFill/>
          <a:ln>
            <a:noFill/>
          </a:ln>
        </p:spPr>
        <p:style>
          <a:lnRef idx="0"/>
          <a:fillRef idx="0"/>
          <a:effectRef idx="0"/>
          <a:fontRef idx="minor"/>
        </p:style>
        <p:txBody>
          <a:bodyPr lIns="0" rIns="0" tIns="20160" bIns="0"/>
          <a:p>
            <a:pPr marL="12600">
              <a:lnSpc>
                <a:spcPct val="100000"/>
              </a:lnSpc>
              <a:spcBef>
                <a:spcPts val="289"/>
              </a:spcBef>
              <a:spcAft>
                <a:spcPts val="289"/>
              </a:spcAft>
            </a:pPr>
            <a:r>
              <a:rPr b="0" lang="en-US" sz="1600" spc="-1" strike="noStrike">
                <a:solidFill>
                  <a:srgbClr val="000000"/>
                </a:solidFill>
                <a:latin typeface="Arial"/>
                <a:ea typeface="DejaVu Sans"/>
              </a:rPr>
              <a:t>Data Integration atau integrasi basis data merupakan proses menggabungkan atau menyatukan dua atau lebih sebuah data dari berbagai sumber database yang berbeda ke dalam sebuah penyimpanan seperti gudang data.</a:t>
            </a:r>
            <a:endParaRPr b="0" lang="en-US" sz="1600" spc="-1" strike="noStrike">
              <a:latin typeface="Arial"/>
            </a:endParaRPr>
          </a:p>
          <a:p>
            <a:pPr marL="12600">
              <a:lnSpc>
                <a:spcPct val="100000"/>
              </a:lnSpc>
              <a:spcBef>
                <a:spcPts val="289"/>
              </a:spcBef>
              <a:spcAft>
                <a:spcPts val="289"/>
              </a:spcAft>
            </a:pPr>
            <a:endParaRPr b="0" lang="en-US" sz="1600" spc="-1" strike="noStrike">
              <a:latin typeface="Arial"/>
            </a:endParaRPr>
          </a:p>
          <a:p>
            <a:pPr marL="12600">
              <a:lnSpc>
                <a:spcPct val="100000"/>
              </a:lnSpc>
              <a:spcBef>
                <a:spcPts val="289"/>
              </a:spcBef>
              <a:spcAft>
                <a:spcPts val="289"/>
              </a:spcAft>
            </a:pPr>
            <a:r>
              <a:rPr b="0" lang="en-US" sz="1600" spc="-1" strike="noStrike">
                <a:solidFill>
                  <a:srgbClr val="000000"/>
                </a:solidFill>
                <a:latin typeface="Arial"/>
                <a:ea typeface="DejaVu Sans"/>
              </a:rPr>
              <a:t>Pada saat melakukan integrasi database, data dalam sebuah sistem tidak boleh hilang. Integrasi database membutuhkan skema yang mengambil semua aplikasi klien ke dalam laporan. Skema yang dihasilkan akan lebih umum, lebih kompleks atau keduanya. Database biasanya dikendalikan oleh kelompok yang terpisah untuk aplikasi dan perubahan database yang lebih kompleks karena harus dinegosiasikan antara kelompok database dan berbagai aplikasi.</a:t>
            </a:r>
            <a:endParaRPr b="0" lang="en-US" sz="1600" spc="-1" strike="noStrike">
              <a:latin typeface="Arial"/>
            </a:endParaRPr>
          </a:p>
          <a:p>
            <a:pPr marL="12600">
              <a:lnSpc>
                <a:spcPct val="100000"/>
              </a:lnSpc>
              <a:spcBef>
                <a:spcPts val="289"/>
              </a:spcBef>
              <a:spcAft>
                <a:spcPts val="289"/>
              </a:spcAft>
            </a:pPr>
            <a:endParaRPr b="0" lang="en-US" sz="1600" spc="-1" strike="noStrike">
              <a:latin typeface="Arial"/>
            </a:endParaRPr>
          </a:p>
          <a:p>
            <a:pPr marL="12600">
              <a:lnSpc>
                <a:spcPct val="100000"/>
              </a:lnSpc>
              <a:spcBef>
                <a:spcPts val="289"/>
              </a:spcBef>
              <a:spcAft>
                <a:spcPts val="289"/>
              </a:spcAft>
            </a:pPr>
            <a:endParaRPr b="0" lang="en-US" sz="1600" spc="-1" strike="noStrike">
              <a:latin typeface="Arial"/>
            </a:endParaRPr>
          </a:p>
        </p:txBody>
      </p:sp>
      <p:sp>
        <p:nvSpPr>
          <p:cNvPr id="244" name="CustomShape 29"/>
          <p:cNvSpPr/>
          <p:nvPr/>
        </p:nvSpPr>
        <p:spPr>
          <a:xfrm>
            <a:off x="3730680" y="264168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
        <p:nvSpPr>
          <p:cNvPr id="245" name="CustomShape 30"/>
          <p:cNvSpPr/>
          <p:nvPr/>
        </p:nvSpPr>
        <p:spPr>
          <a:xfrm>
            <a:off x="3730680" y="3080160"/>
            <a:ext cx="36000" cy="41760"/>
          </a:xfrm>
          <a:prstGeom prst="rect">
            <a:avLst/>
          </a:prstGeom>
          <a:noFill/>
          <a:ln>
            <a:noFill/>
          </a:ln>
        </p:spPr>
        <p:style>
          <a:lnRef idx="0"/>
          <a:fillRef idx="0"/>
          <a:effectRef idx="0"/>
          <a:fontRef idx="minor"/>
        </p:style>
        <p:txBody>
          <a:bodyPr lIns="0" rIns="0" tIns="12600" bIns="0"/>
          <a:p>
            <a:pPr algn="ctr">
              <a:lnSpc>
                <a:spcPct val="100000"/>
              </a:lnSpc>
              <a:spcBef>
                <a:spcPts val="99"/>
              </a:spcBef>
            </a:pPr>
            <a:r>
              <a:rPr b="0" lang="en-US" sz="200" spc="-1" strike="noStrike">
                <a:solidFill>
                  <a:srgbClr val="c6d3e6"/>
                </a:solidFill>
                <a:latin typeface="AoyagiKouzanFontT"/>
                <a:ea typeface="DejaVu Sans"/>
              </a:rPr>
              <a:t>▰</a:t>
            </a:r>
            <a:endParaRPr b="0" lang="en-US" sz="2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1809720" y="60480"/>
            <a:ext cx="391680" cy="129960"/>
          </a:xfrm>
          <a:custGeom>
            <a:avLst/>
            <a:gdLst/>
            <a:ahLst/>
            <a:rect l="l" t="t" r="r" b="b"/>
            <a:pathLst>
              <a:path w="393700" h="132080">
                <a:moveTo>
                  <a:pt x="393699" y="131762"/>
                </a:moveTo>
                <a:lnTo>
                  <a:pt x="0" y="131762"/>
                </a:lnTo>
                <a:lnTo>
                  <a:pt x="27574" y="0"/>
                </a:lnTo>
                <a:lnTo>
                  <a:pt x="393699" y="131762"/>
                </a:lnTo>
                <a:close/>
              </a:path>
            </a:pathLst>
          </a:custGeom>
          <a:solidFill>
            <a:srgbClr val="263148"/>
          </a:solidFill>
          <a:ln>
            <a:noFill/>
          </a:ln>
        </p:spPr>
        <p:style>
          <a:lnRef idx="0"/>
          <a:fillRef idx="0"/>
          <a:effectRef idx="0"/>
          <a:fontRef idx="minor"/>
        </p:style>
      </p:sp>
      <p:grpSp>
        <p:nvGrpSpPr>
          <p:cNvPr id="247" name="Group 2"/>
          <p:cNvGrpSpPr/>
          <p:nvPr/>
        </p:nvGrpSpPr>
        <p:grpSpPr>
          <a:xfrm>
            <a:off x="0" y="0"/>
            <a:ext cx="2198160" cy="664560"/>
            <a:chOff x="0" y="0"/>
            <a:chExt cx="2198160" cy="664560"/>
          </a:xfrm>
        </p:grpSpPr>
        <p:sp>
          <p:nvSpPr>
            <p:cNvPr id="248" name="CustomShape 3"/>
            <p:cNvSpPr/>
            <p:nvPr/>
          </p:nvSpPr>
          <p:spPr>
            <a:xfrm>
              <a:off x="3240" y="0"/>
              <a:ext cx="2028600" cy="664560"/>
            </a:xfrm>
            <a:custGeom>
              <a:avLst/>
              <a:gdLst/>
              <a:ahLst/>
              <a:rect l="l" t="t" r="r" b="b"/>
              <a:pathLst>
                <a:path w="2030730" h="666750">
                  <a:moveTo>
                    <a:pt x="2030437" y="0"/>
                  </a:moveTo>
                  <a:lnTo>
                    <a:pt x="1371600" y="0"/>
                  </a:lnTo>
                  <a:lnTo>
                    <a:pt x="1370012" y="0"/>
                  </a:lnTo>
                  <a:lnTo>
                    <a:pt x="0" y="0"/>
                  </a:lnTo>
                  <a:lnTo>
                    <a:pt x="0" y="666750"/>
                  </a:lnTo>
                  <a:lnTo>
                    <a:pt x="1371600" y="666750"/>
                  </a:lnTo>
                  <a:lnTo>
                    <a:pt x="1371600" y="660400"/>
                  </a:lnTo>
                  <a:lnTo>
                    <a:pt x="2030437" y="0"/>
                  </a:lnTo>
                  <a:close/>
                </a:path>
              </a:pathLst>
            </a:custGeom>
            <a:solidFill>
              <a:srgbClr val="c6d3e6"/>
            </a:solidFill>
            <a:ln>
              <a:noFill/>
            </a:ln>
          </p:spPr>
          <p:style>
            <a:lnRef idx="0"/>
            <a:fillRef idx="0"/>
            <a:effectRef idx="0"/>
            <a:fontRef idx="minor"/>
          </p:style>
        </p:sp>
        <p:sp>
          <p:nvSpPr>
            <p:cNvPr id="249" name="CustomShape 4"/>
            <p:cNvSpPr/>
            <p:nvPr/>
          </p:nvSpPr>
          <p:spPr>
            <a:xfrm>
              <a:off x="0" y="189000"/>
              <a:ext cx="2198160" cy="302760"/>
            </a:xfrm>
            <a:custGeom>
              <a:avLst/>
              <a:gdLst/>
              <a:ahLst/>
              <a:rect l="l" t="t" r="r" b="b"/>
              <a:pathLst>
                <a:path w="2200275" h="304800">
                  <a:moveTo>
                    <a:pt x="2200262" y="0"/>
                  </a:moveTo>
                  <a:lnTo>
                    <a:pt x="1901812" y="0"/>
                  </a:lnTo>
                  <a:lnTo>
                    <a:pt x="1895462" y="0"/>
                  </a:lnTo>
                  <a:lnTo>
                    <a:pt x="0" y="0"/>
                  </a:lnTo>
                  <a:lnTo>
                    <a:pt x="0" y="304800"/>
                  </a:lnTo>
                  <a:lnTo>
                    <a:pt x="1895462" y="304800"/>
                  </a:lnTo>
                  <a:lnTo>
                    <a:pt x="1901812" y="304800"/>
                  </a:lnTo>
                  <a:lnTo>
                    <a:pt x="1901812" y="298450"/>
                  </a:lnTo>
                  <a:lnTo>
                    <a:pt x="2200262" y="0"/>
                  </a:lnTo>
                  <a:close/>
                </a:path>
              </a:pathLst>
            </a:custGeom>
            <a:solidFill>
              <a:srgbClr val="3f5277"/>
            </a:solidFill>
            <a:ln>
              <a:noFill/>
            </a:ln>
          </p:spPr>
          <p:style>
            <a:lnRef idx="0"/>
            <a:fillRef idx="0"/>
            <a:effectRef idx="0"/>
            <a:fontRef idx="minor"/>
          </p:style>
        </p:sp>
      </p:grpSp>
      <p:sp>
        <p:nvSpPr>
          <p:cNvPr id="250" name="CustomShape 5"/>
          <p:cNvSpPr/>
          <p:nvPr/>
        </p:nvSpPr>
        <p:spPr>
          <a:xfrm>
            <a:off x="6946920" y="4948200"/>
            <a:ext cx="391680" cy="12996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251" name="Group 6"/>
          <p:cNvGrpSpPr/>
          <p:nvPr/>
        </p:nvGrpSpPr>
        <p:grpSpPr>
          <a:xfrm>
            <a:off x="6950160" y="4471920"/>
            <a:ext cx="2192040" cy="669600"/>
            <a:chOff x="6950160" y="4471920"/>
            <a:chExt cx="2192040" cy="669600"/>
          </a:xfrm>
        </p:grpSpPr>
        <p:sp>
          <p:nvSpPr>
            <p:cNvPr id="252" name="CustomShape 7"/>
            <p:cNvSpPr/>
            <p:nvPr/>
          </p:nvSpPr>
          <p:spPr>
            <a:xfrm>
              <a:off x="7107120" y="4471920"/>
              <a:ext cx="2035080" cy="66960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253" name="CustomShape 8"/>
            <p:cNvSpPr/>
            <p:nvPr/>
          </p:nvSpPr>
          <p:spPr>
            <a:xfrm>
              <a:off x="6950160" y="4646520"/>
              <a:ext cx="2191680" cy="30276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254" name="CustomShape 9"/>
          <p:cNvSpPr/>
          <p:nvPr/>
        </p:nvSpPr>
        <p:spPr>
          <a:xfrm>
            <a:off x="8524800" y="193680"/>
            <a:ext cx="513720" cy="702720"/>
          </a:xfrm>
          <a:prstGeom prst="rect">
            <a:avLst/>
          </a:prstGeom>
          <a:blipFill rotWithShape="0">
            <a:blip r:embed="rId1"/>
            <a:stretch>
              <a:fillRect/>
            </a:stretch>
          </a:blipFill>
          <a:ln>
            <a:noFill/>
          </a:ln>
        </p:spPr>
        <p:style>
          <a:lnRef idx="0"/>
          <a:fillRef idx="0"/>
          <a:effectRef idx="0"/>
          <a:fontRef idx="minor"/>
        </p:style>
      </p:sp>
      <p:sp>
        <p:nvSpPr>
          <p:cNvPr id="255" name="CustomShape 10"/>
          <p:cNvSpPr/>
          <p:nvPr/>
        </p:nvSpPr>
        <p:spPr>
          <a:xfrm>
            <a:off x="7226280" y="4637160"/>
            <a:ext cx="297720" cy="297720"/>
          </a:xfrm>
          <a:prstGeom prst="rect">
            <a:avLst/>
          </a:prstGeom>
          <a:blipFill rotWithShape="0">
            <a:blip r:embed="rId2"/>
            <a:stretch>
              <a:fillRect/>
            </a:stretch>
          </a:blipFill>
          <a:ln>
            <a:noFill/>
          </a:ln>
        </p:spPr>
        <p:style>
          <a:lnRef idx="0"/>
          <a:fillRef idx="0"/>
          <a:effectRef idx="0"/>
          <a:fontRef idx="minor"/>
        </p:style>
      </p:sp>
      <p:grpSp>
        <p:nvGrpSpPr>
          <p:cNvPr id="256" name="Group 11"/>
          <p:cNvGrpSpPr/>
          <p:nvPr/>
        </p:nvGrpSpPr>
        <p:grpSpPr>
          <a:xfrm>
            <a:off x="1440" y="4903920"/>
            <a:ext cx="2033280" cy="237960"/>
            <a:chOff x="1440" y="4903920"/>
            <a:chExt cx="2033280" cy="237960"/>
          </a:xfrm>
        </p:grpSpPr>
        <p:sp>
          <p:nvSpPr>
            <p:cNvPr id="257" name="CustomShape 12"/>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258" name="CustomShape 13"/>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259" name="CustomShape 14"/>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grpSp>
        <p:nvGrpSpPr>
          <p:cNvPr id="260" name="Group 15"/>
          <p:cNvGrpSpPr/>
          <p:nvPr/>
        </p:nvGrpSpPr>
        <p:grpSpPr>
          <a:xfrm>
            <a:off x="6681600" y="379440"/>
            <a:ext cx="1714320" cy="1967400"/>
            <a:chOff x="6681600" y="379440"/>
            <a:chExt cx="1714320" cy="1967400"/>
          </a:xfrm>
        </p:grpSpPr>
        <p:sp>
          <p:nvSpPr>
            <p:cNvPr id="261" name="CustomShape 16"/>
            <p:cNvSpPr/>
            <p:nvPr/>
          </p:nvSpPr>
          <p:spPr>
            <a:xfrm>
              <a:off x="6681600" y="379440"/>
              <a:ext cx="1587240" cy="1585440"/>
            </a:xfrm>
            <a:custGeom>
              <a:avLst/>
              <a:gdLst/>
              <a:ahLst/>
              <a:rect l="l" t="t" r="r" b="b"/>
              <a:pathLst>
                <a:path w="1589404" h="1587500">
                  <a:moveTo>
                    <a:pt x="588198" y="1378929"/>
                  </a:moveTo>
                  <a:lnTo>
                    <a:pt x="630848" y="1390797"/>
                  </a:lnTo>
                  <a:lnTo>
                    <a:pt x="671173" y="1400234"/>
                  </a:lnTo>
                  <a:lnTo>
                    <a:pt x="713923" y="1405002"/>
                  </a:lnTo>
                  <a:lnTo>
                    <a:pt x="756573" y="1409767"/>
                  </a:lnTo>
                  <a:lnTo>
                    <a:pt x="799323" y="1409767"/>
                  </a:lnTo>
                  <a:lnTo>
                    <a:pt x="841973" y="1407334"/>
                  </a:lnTo>
                  <a:lnTo>
                    <a:pt x="882298" y="1402569"/>
                  </a:lnTo>
                  <a:lnTo>
                    <a:pt x="924948" y="1393132"/>
                  </a:lnTo>
                  <a:lnTo>
                    <a:pt x="965273" y="1383697"/>
                  </a:lnTo>
                  <a:lnTo>
                    <a:pt x="1008022" y="1369397"/>
                  </a:lnTo>
                  <a:lnTo>
                    <a:pt x="1045997" y="1352859"/>
                  </a:lnTo>
                  <a:lnTo>
                    <a:pt x="1086322" y="1333889"/>
                  </a:lnTo>
                  <a:lnTo>
                    <a:pt x="1124197" y="1310252"/>
                  </a:lnTo>
                  <a:lnTo>
                    <a:pt x="1159822" y="1286514"/>
                  </a:lnTo>
                  <a:lnTo>
                    <a:pt x="1195372" y="1258109"/>
                  </a:lnTo>
                  <a:lnTo>
                    <a:pt x="1228597" y="1227272"/>
                  </a:lnTo>
                  <a:lnTo>
                    <a:pt x="1259347" y="1194100"/>
                  </a:lnTo>
                  <a:lnTo>
                    <a:pt x="1287897" y="1158592"/>
                  </a:lnTo>
                  <a:lnTo>
                    <a:pt x="1311547" y="1123085"/>
                  </a:lnTo>
                  <a:lnTo>
                    <a:pt x="1335322" y="1085147"/>
                  </a:lnTo>
                  <a:lnTo>
                    <a:pt x="1354297" y="1044872"/>
                  </a:lnTo>
                  <a:lnTo>
                    <a:pt x="1370872" y="1006935"/>
                  </a:lnTo>
                  <a:lnTo>
                    <a:pt x="1385072" y="964325"/>
                  </a:lnTo>
                  <a:lnTo>
                    <a:pt x="1394622" y="924053"/>
                  </a:lnTo>
                  <a:lnTo>
                    <a:pt x="1404072" y="881348"/>
                  </a:lnTo>
                  <a:lnTo>
                    <a:pt x="1408847" y="841073"/>
                  </a:lnTo>
                  <a:lnTo>
                    <a:pt x="1411172" y="798465"/>
                  </a:lnTo>
                  <a:lnTo>
                    <a:pt x="1411172" y="755858"/>
                  </a:lnTo>
                  <a:lnTo>
                    <a:pt x="1406397" y="713151"/>
                  </a:lnTo>
                  <a:lnTo>
                    <a:pt x="1401722" y="670543"/>
                  </a:lnTo>
                  <a:lnTo>
                    <a:pt x="1392197" y="630271"/>
                  </a:lnTo>
                  <a:lnTo>
                    <a:pt x="1380397" y="587563"/>
                  </a:lnTo>
                  <a:moveTo>
                    <a:pt x="1565321" y="23734"/>
                  </a:moveTo>
                  <a:lnTo>
                    <a:pt x="1551121" y="11867"/>
                  </a:lnTo>
                  <a:lnTo>
                    <a:pt x="1534571" y="4764"/>
                  </a:lnTo>
                  <a:lnTo>
                    <a:pt x="1513146" y="0"/>
                  </a:lnTo>
                  <a:lnTo>
                    <a:pt x="1491821" y="0"/>
                  </a:lnTo>
                  <a:lnTo>
                    <a:pt x="1437272" y="7099"/>
                  </a:lnTo>
                  <a:lnTo>
                    <a:pt x="1373297" y="28502"/>
                  </a:lnTo>
                  <a:lnTo>
                    <a:pt x="1337647" y="42704"/>
                  </a:lnTo>
                  <a:lnTo>
                    <a:pt x="1299772" y="59242"/>
                  </a:lnTo>
                  <a:lnTo>
                    <a:pt x="1261797" y="80547"/>
                  </a:lnTo>
                  <a:lnTo>
                    <a:pt x="1221472" y="101947"/>
                  </a:lnTo>
                  <a:lnTo>
                    <a:pt x="1136072" y="156424"/>
                  </a:lnTo>
                  <a:lnTo>
                    <a:pt x="1043547" y="220337"/>
                  </a:lnTo>
                  <a:lnTo>
                    <a:pt x="1000897" y="203799"/>
                  </a:lnTo>
                  <a:lnTo>
                    <a:pt x="955823" y="189597"/>
                  </a:lnTo>
                  <a:lnTo>
                    <a:pt x="910723" y="180062"/>
                  </a:lnTo>
                  <a:lnTo>
                    <a:pt x="865748" y="172962"/>
                  </a:lnTo>
                  <a:lnTo>
                    <a:pt x="820648" y="168292"/>
                  </a:lnTo>
                  <a:lnTo>
                    <a:pt x="773223" y="168292"/>
                  </a:lnTo>
                  <a:lnTo>
                    <a:pt x="728148" y="172962"/>
                  </a:lnTo>
                  <a:lnTo>
                    <a:pt x="683048" y="177727"/>
                  </a:lnTo>
                  <a:lnTo>
                    <a:pt x="637973" y="187164"/>
                  </a:lnTo>
                  <a:lnTo>
                    <a:pt x="592973" y="201367"/>
                  </a:lnTo>
                  <a:lnTo>
                    <a:pt x="550223" y="218002"/>
                  </a:lnTo>
                  <a:lnTo>
                    <a:pt x="507573" y="236972"/>
                  </a:lnTo>
                  <a:lnTo>
                    <a:pt x="464924" y="260609"/>
                  </a:lnTo>
                  <a:lnTo>
                    <a:pt x="426924" y="289111"/>
                  </a:lnTo>
                  <a:lnTo>
                    <a:pt x="388949" y="317519"/>
                  </a:lnTo>
                  <a:lnTo>
                    <a:pt x="351074" y="350689"/>
                  </a:lnTo>
                  <a:lnTo>
                    <a:pt x="317874" y="388629"/>
                  </a:lnTo>
                  <a:lnTo>
                    <a:pt x="289324" y="426471"/>
                  </a:lnTo>
                  <a:lnTo>
                    <a:pt x="260899" y="464409"/>
                  </a:lnTo>
                  <a:lnTo>
                    <a:pt x="237224" y="507018"/>
                  </a:lnTo>
                  <a:lnTo>
                    <a:pt x="218249" y="549723"/>
                  </a:lnTo>
                  <a:lnTo>
                    <a:pt x="201599" y="592331"/>
                  </a:lnTo>
                  <a:lnTo>
                    <a:pt x="187374" y="637371"/>
                  </a:lnTo>
                  <a:lnTo>
                    <a:pt x="177924" y="682411"/>
                  </a:lnTo>
                  <a:lnTo>
                    <a:pt x="173149" y="727356"/>
                  </a:lnTo>
                  <a:lnTo>
                    <a:pt x="168374" y="772395"/>
                  </a:lnTo>
                  <a:lnTo>
                    <a:pt x="168374" y="819770"/>
                  </a:lnTo>
                  <a:lnTo>
                    <a:pt x="173149" y="864810"/>
                  </a:lnTo>
                  <a:lnTo>
                    <a:pt x="180274" y="909850"/>
                  </a:lnTo>
                  <a:lnTo>
                    <a:pt x="189724" y="954793"/>
                  </a:lnTo>
                  <a:lnTo>
                    <a:pt x="204024" y="999832"/>
                  </a:lnTo>
                  <a:lnTo>
                    <a:pt x="220574" y="1042442"/>
                  </a:lnTo>
                  <a:lnTo>
                    <a:pt x="156499" y="1134857"/>
                  </a:lnTo>
                  <a:lnTo>
                    <a:pt x="101974" y="1220170"/>
                  </a:lnTo>
                  <a:lnTo>
                    <a:pt x="80649" y="1260444"/>
                  </a:lnTo>
                  <a:lnTo>
                    <a:pt x="59324" y="1298382"/>
                  </a:lnTo>
                  <a:lnTo>
                    <a:pt x="42674" y="1336322"/>
                  </a:lnTo>
                  <a:lnTo>
                    <a:pt x="28449" y="1371829"/>
                  </a:lnTo>
                  <a:lnTo>
                    <a:pt x="7124" y="1435742"/>
                  </a:lnTo>
                  <a:lnTo>
                    <a:pt x="0" y="1490314"/>
                  </a:lnTo>
                  <a:lnTo>
                    <a:pt x="0" y="1511619"/>
                  </a:lnTo>
                  <a:lnTo>
                    <a:pt x="11899" y="1549459"/>
                  </a:lnTo>
                  <a:lnTo>
                    <a:pt x="47424" y="1580296"/>
                  </a:lnTo>
                  <a:lnTo>
                    <a:pt x="78299" y="1587399"/>
                  </a:lnTo>
                  <a:lnTo>
                    <a:pt x="94849" y="1587399"/>
                  </a:lnTo>
                  <a:lnTo>
                    <a:pt x="113849" y="1587399"/>
                  </a:lnTo>
                  <a:lnTo>
                    <a:pt x="135174" y="1582631"/>
                  </a:lnTo>
                  <a:lnTo>
                    <a:pt x="158949" y="1577964"/>
                  </a:lnTo>
                  <a:lnTo>
                    <a:pt x="208699" y="1563759"/>
                  </a:lnTo>
                  <a:lnTo>
                    <a:pt x="263224" y="1540024"/>
                  </a:lnTo>
                  <a:lnTo>
                    <a:pt x="322549" y="1511619"/>
                  </a:lnTo>
                  <a:lnTo>
                    <a:pt x="384274" y="1473679"/>
                  </a:lnTo>
                  <a:lnTo>
                    <a:pt x="453024" y="1431072"/>
                  </a:lnTo>
                  <a:lnTo>
                    <a:pt x="521773" y="1383697"/>
                  </a:lnTo>
                  <a:lnTo>
                    <a:pt x="595298" y="1329122"/>
                  </a:lnTo>
                  <a:lnTo>
                    <a:pt x="671173" y="1269977"/>
                  </a:lnTo>
                  <a:lnTo>
                    <a:pt x="749473" y="1205967"/>
                  </a:lnTo>
                  <a:lnTo>
                    <a:pt x="827773" y="1137287"/>
                  </a:lnTo>
                  <a:lnTo>
                    <a:pt x="906048" y="1063842"/>
                  </a:lnTo>
                  <a:lnTo>
                    <a:pt x="986698" y="985630"/>
                  </a:lnTo>
                  <a:lnTo>
                    <a:pt x="1064897" y="905083"/>
                  </a:lnTo>
                  <a:lnTo>
                    <a:pt x="1138422" y="826870"/>
                  </a:lnTo>
                  <a:lnTo>
                    <a:pt x="1207247" y="748658"/>
                  </a:lnTo>
                  <a:lnTo>
                    <a:pt x="1271247" y="670543"/>
                  </a:lnTo>
                  <a:lnTo>
                    <a:pt x="1330547" y="594666"/>
                  </a:lnTo>
                  <a:lnTo>
                    <a:pt x="1385072" y="521221"/>
                  </a:lnTo>
                  <a:lnTo>
                    <a:pt x="1432497" y="452541"/>
                  </a:lnTo>
                  <a:lnTo>
                    <a:pt x="1475247" y="383861"/>
                  </a:lnTo>
                  <a:lnTo>
                    <a:pt x="1513146" y="322284"/>
                  </a:lnTo>
                  <a:lnTo>
                    <a:pt x="1541671" y="263041"/>
                  </a:lnTo>
                  <a:lnTo>
                    <a:pt x="1565321" y="208564"/>
                  </a:lnTo>
                  <a:lnTo>
                    <a:pt x="1579546" y="158759"/>
                  </a:lnTo>
                  <a:lnTo>
                    <a:pt x="1584321" y="135119"/>
                  </a:lnTo>
                  <a:lnTo>
                    <a:pt x="1589096" y="113719"/>
                  </a:lnTo>
                  <a:lnTo>
                    <a:pt x="1589096" y="94847"/>
                  </a:lnTo>
                  <a:lnTo>
                    <a:pt x="1589096" y="78212"/>
                  </a:lnTo>
                  <a:lnTo>
                    <a:pt x="1586671" y="61674"/>
                  </a:lnTo>
                  <a:lnTo>
                    <a:pt x="1581996" y="47374"/>
                  </a:lnTo>
                  <a:lnTo>
                    <a:pt x="1574871" y="33172"/>
                  </a:lnTo>
                  <a:lnTo>
                    <a:pt x="1565321" y="23734"/>
                  </a:lnTo>
                  <a:close/>
                  <a:moveTo>
                    <a:pt x="177924" y="1343422"/>
                  </a:moveTo>
                  <a:lnTo>
                    <a:pt x="170824" y="1336322"/>
                  </a:lnTo>
                  <a:lnTo>
                    <a:pt x="168374" y="1326789"/>
                  </a:lnTo>
                  <a:lnTo>
                    <a:pt x="163699" y="1317352"/>
                  </a:lnTo>
                  <a:lnTo>
                    <a:pt x="163699" y="1307819"/>
                  </a:lnTo>
                  <a:lnTo>
                    <a:pt x="163699" y="1281747"/>
                  </a:lnTo>
                  <a:lnTo>
                    <a:pt x="182599" y="1217835"/>
                  </a:lnTo>
                  <a:lnTo>
                    <a:pt x="199249" y="1182232"/>
                  </a:lnTo>
                  <a:lnTo>
                    <a:pt x="220574" y="1139622"/>
                  </a:lnTo>
                  <a:lnTo>
                    <a:pt x="246674" y="1097015"/>
                  </a:lnTo>
                  <a:lnTo>
                    <a:pt x="267999" y="1132522"/>
                  </a:lnTo>
                  <a:lnTo>
                    <a:pt x="294099" y="1168030"/>
                  </a:lnTo>
                  <a:lnTo>
                    <a:pt x="320199" y="1203632"/>
                  </a:lnTo>
                  <a:lnTo>
                    <a:pt x="351074" y="1236805"/>
                  </a:lnTo>
                  <a:lnTo>
                    <a:pt x="379499" y="1260444"/>
                  </a:lnTo>
                  <a:lnTo>
                    <a:pt x="405599" y="1284179"/>
                  </a:lnTo>
                  <a:lnTo>
                    <a:pt x="365299" y="1307819"/>
                  </a:lnTo>
                  <a:lnTo>
                    <a:pt x="327324" y="1326789"/>
                  </a:lnTo>
                  <a:lnTo>
                    <a:pt x="260899" y="1350524"/>
                  </a:lnTo>
                  <a:lnTo>
                    <a:pt x="234799" y="1357627"/>
                  </a:lnTo>
                  <a:lnTo>
                    <a:pt x="211124" y="1357627"/>
                  </a:lnTo>
                  <a:lnTo>
                    <a:pt x="201599" y="1355194"/>
                  </a:lnTo>
                  <a:lnTo>
                    <a:pt x="192149" y="1352859"/>
                  </a:lnTo>
                  <a:lnTo>
                    <a:pt x="185049" y="1348092"/>
                  </a:lnTo>
                  <a:lnTo>
                    <a:pt x="177924" y="1343422"/>
                  </a:lnTo>
                  <a:close/>
                </a:path>
              </a:pathLst>
            </a:custGeom>
            <a:noFill/>
            <a:ln w="19080">
              <a:solidFill>
                <a:srgbClr val="c6d3e6"/>
              </a:solidFill>
              <a:round/>
            </a:ln>
          </p:spPr>
          <p:style>
            <a:lnRef idx="0"/>
            <a:fillRef idx="0"/>
            <a:effectRef idx="0"/>
            <a:fontRef idx="minor"/>
          </p:style>
        </p:sp>
        <p:sp>
          <p:nvSpPr>
            <p:cNvPr id="262" name="CustomShape 17"/>
            <p:cNvSpPr/>
            <p:nvPr/>
          </p:nvSpPr>
          <p:spPr>
            <a:xfrm>
              <a:off x="7409880" y="692280"/>
              <a:ext cx="130680" cy="130680"/>
            </a:xfrm>
            <a:prstGeom prst="rect">
              <a:avLst/>
            </a:prstGeom>
            <a:blipFill rotWithShape="0">
              <a:blip r:embed="rId3"/>
              <a:stretch>
                <a:fillRect/>
              </a:stretch>
            </a:blipFill>
            <a:ln>
              <a:noFill/>
            </a:ln>
          </p:spPr>
          <p:style>
            <a:lnRef idx="0"/>
            <a:fillRef idx="0"/>
            <a:effectRef idx="0"/>
            <a:fontRef idx="minor"/>
          </p:style>
        </p:sp>
        <p:sp>
          <p:nvSpPr>
            <p:cNvPr id="263" name="CustomShape 18"/>
            <p:cNvSpPr/>
            <p:nvPr/>
          </p:nvSpPr>
          <p:spPr>
            <a:xfrm>
              <a:off x="7606800" y="722880"/>
              <a:ext cx="92880" cy="92880"/>
            </a:xfrm>
            <a:prstGeom prst="rect">
              <a:avLst/>
            </a:prstGeom>
            <a:blipFill rotWithShape="0">
              <a:blip r:embed="rId4"/>
              <a:stretch>
                <a:fillRect/>
              </a:stretch>
            </a:blipFill>
            <a:ln>
              <a:noFill/>
            </a:ln>
          </p:spPr>
          <p:style>
            <a:lnRef idx="0"/>
            <a:fillRef idx="0"/>
            <a:effectRef idx="0"/>
            <a:fontRef idx="minor"/>
          </p:style>
        </p:sp>
        <p:sp>
          <p:nvSpPr>
            <p:cNvPr id="264" name="CustomShape 19"/>
            <p:cNvSpPr/>
            <p:nvPr/>
          </p:nvSpPr>
          <p:spPr>
            <a:xfrm>
              <a:off x="7523640" y="872280"/>
              <a:ext cx="92880" cy="92520"/>
            </a:xfrm>
            <a:prstGeom prst="rect">
              <a:avLst/>
            </a:prstGeom>
            <a:blipFill rotWithShape="0">
              <a:blip r:embed="rId5"/>
              <a:stretch>
                <a:fillRect/>
              </a:stretch>
            </a:blipFill>
            <a:ln>
              <a:noFill/>
            </a:ln>
          </p:spPr>
          <p:style>
            <a:lnRef idx="0"/>
            <a:fillRef idx="0"/>
            <a:effectRef idx="0"/>
            <a:fontRef idx="minor"/>
          </p:style>
        </p:sp>
        <p:sp>
          <p:nvSpPr>
            <p:cNvPr id="265" name="CustomShape 20"/>
            <p:cNvSpPr/>
            <p:nvPr/>
          </p:nvSpPr>
          <p:spPr>
            <a:xfrm>
              <a:off x="7779960" y="542880"/>
              <a:ext cx="258840" cy="239760"/>
            </a:xfrm>
            <a:custGeom>
              <a:avLst/>
              <a:gdLst/>
              <a:ahLst/>
              <a:rect l="l" t="t" r="r" b="b"/>
              <a:pathLst>
                <a:path w="260984" h="241934">
                  <a:moveTo>
                    <a:pt x="187349" y="241642"/>
                  </a:moveTo>
                  <a:lnTo>
                    <a:pt x="163699" y="215572"/>
                  </a:lnTo>
                  <a:lnTo>
                    <a:pt x="139924" y="187164"/>
                  </a:lnTo>
                  <a:lnTo>
                    <a:pt x="106724" y="156327"/>
                  </a:lnTo>
                  <a:lnTo>
                    <a:pt x="71174" y="130257"/>
                  </a:lnTo>
                  <a:lnTo>
                    <a:pt x="35649" y="104187"/>
                  </a:lnTo>
                  <a:lnTo>
                    <a:pt x="0" y="82882"/>
                  </a:lnTo>
                  <a:lnTo>
                    <a:pt x="42749" y="56812"/>
                  </a:lnTo>
                  <a:lnTo>
                    <a:pt x="85399" y="35507"/>
                  </a:lnTo>
                  <a:lnTo>
                    <a:pt x="120949" y="18969"/>
                  </a:lnTo>
                  <a:lnTo>
                    <a:pt x="185024" y="0"/>
                  </a:lnTo>
                  <a:lnTo>
                    <a:pt x="211124" y="0"/>
                  </a:lnTo>
                  <a:lnTo>
                    <a:pt x="220574" y="0"/>
                  </a:lnTo>
                  <a:lnTo>
                    <a:pt x="230099" y="4767"/>
                  </a:lnTo>
                  <a:lnTo>
                    <a:pt x="239549" y="7102"/>
                  </a:lnTo>
                  <a:lnTo>
                    <a:pt x="246674" y="14202"/>
                  </a:lnTo>
                  <a:lnTo>
                    <a:pt x="251449" y="21304"/>
                  </a:lnTo>
                  <a:lnTo>
                    <a:pt x="256199" y="28407"/>
                  </a:lnTo>
                  <a:lnTo>
                    <a:pt x="258549" y="37842"/>
                  </a:lnTo>
                  <a:lnTo>
                    <a:pt x="260874" y="47374"/>
                  </a:lnTo>
                  <a:lnTo>
                    <a:pt x="260874" y="71014"/>
                  </a:lnTo>
                  <a:lnTo>
                    <a:pt x="253774" y="97084"/>
                  </a:lnTo>
                  <a:lnTo>
                    <a:pt x="244324" y="130257"/>
                  </a:lnTo>
                  <a:lnTo>
                    <a:pt x="230099" y="163429"/>
                  </a:lnTo>
                  <a:lnTo>
                    <a:pt x="211124" y="201369"/>
                  </a:lnTo>
                  <a:lnTo>
                    <a:pt x="187349" y="241642"/>
                  </a:lnTo>
                  <a:close/>
                </a:path>
              </a:pathLst>
            </a:custGeom>
            <a:noFill/>
            <a:ln w="19080">
              <a:solidFill>
                <a:srgbClr val="c6d3e6"/>
              </a:solidFill>
              <a:round/>
            </a:ln>
          </p:spPr>
          <p:style>
            <a:lnRef idx="0"/>
            <a:fillRef idx="0"/>
            <a:effectRef idx="0"/>
            <a:fontRef idx="minor"/>
          </p:style>
        </p:sp>
        <p:sp>
          <p:nvSpPr>
            <p:cNvPr id="266" name="CustomShape 21"/>
            <p:cNvSpPr/>
            <p:nvPr/>
          </p:nvSpPr>
          <p:spPr>
            <a:xfrm>
              <a:off x="7918920" y="1976760"/>
              <a:ext cx="371880" cy="370080"/>
            </a:xfrm>
            <a:custGeom>
              <a:avLst/>
              <a:gdLst/>
              <a:ahLst/>
              <a:rect l="l" t="t" r="r" b="b"/>
              <a:pathLst>
                <a:path w="374015" h="372110">
                  <a:moveTo>
                    <a:pt x="322524" y="32414"/>
                  </a:moveTo>
                  <a:lnTo>
                    <a:pt x="325949" y="31484"/>
                  </a:lnTo>
                  <a:lnTo>
                    <a:pt x="328949" y="31004"/>
                  </a:lnTo>
                  <a:lnTo>
                    <a:pt x="331549" y="31802"/>
                  </a:lnTo>
                  <a:lnTo>
                    <a:pt x="333274" y="32634"/>
                  </a:lnTo>
                  <a:lnTo>
                    <a:pt x="334149" y="34327"/>
                  </a:lnTo>
                  <a:lnTo>
                    <a:pt x="335074" y="36904"/>
                  </a:lnTo>
                  <a:lnTo>
                    <a:pt x="334699" y="39912"/>
                  </a:lnTo>
                  <a:lnTo>
                    <a:pt x="333874" y="43369"/>
                  </a:lnTo>
                  <a:lnTo>
                    <a:pt x="297599" y="140327"/>
                  </a:lnTo>
                  <a:lnTo>
                    <a:pt x="296799" y="143784"/>
                  </a:lnTo>
                  <a:lnTo>
                    <a:pt x="296449" y="148522"/>
                  </a:lnTo>
                  <a:lnTo>
                    <a:pt x="296524" y="152827"/>
                  </a:lnTo>
                  <a:lnTo>
                    <a:pt x="297024" y="157547"/>
                  </a:lnTo>
                  <a:lnTo>
                    <a:pt x="297949" y="161817"/>
                  </a:lnTo>
                  <a:lnTo>
                    <a:pt x="299724" y="166072"/>
                  </a:lnTo>
                  <a:lnTo>
                    <a:pt x="301099" y="169927"/>
                  </a:lnTo>
                  <a:lnTo>
                    <a:pt x="303699" y="173319"/>
                  </a:lnTo>
                  <a:lnTo>
                    <a:pt x="369849" y="251584"/>
                  </a:lnTo>
                  <a:lnTo>
                    <a:pt x="372049" y="254541"/>
                  </a:lnTo>
                  <a:lnTo>
                    <a:pt x="373399" y="257534"/>
                  </a:lnTo>
                  <a:lnTo>
                    <a:pt x="373874" y="259659"/>
                  </a:lnTo>
                  <a:lnTo>
                    <a:pt x="373024" y="262251"/>
                  </a:lnTo>
                  <a:lnTo>
                    <a:pt x="371749" y="263564"/>
                  </a:lnTo>
                  <a:lnTo>
                    <a:pt x="369649" y="264894"/>
                  </a:lnTo>
                  <a:lnTo>
                    <a:pt x="367074" y="265806"/>
                  </a:lnTo>
                  <a:lnTo>
                    <a:pt x="362774" y="265906"/>
                  </a:lnTo>
                  <a:lnTo>
                    <a:pt x="260424" y="261816"/>
                  </a:lnTo>
                  <a:lnTo>
                    <a:pt x="256124" y="261899"/>
                  </a:lnTo>
                  <a:lnTo>
                    <a:pt x="251849" y="262844"/>
                  </a:lnTo>
                  <a:lnTo>
                    <a:pt x="247574" y="264654"/>
                  </a:lnTo>
                  <a:lnTo>
                    <a:pt x="243324" y="266446"/>
                  </a:lnTo>
                  <a:lnTo>
                    <a:pt x="176124" y="365724"/>
                  </a:lnTo>
                  <a:lnTo>
                    <a:pt x="174024" y="368764"/>
                  </a:lnTo>
                  <a:lnTo>
                    <a:pt x="171899" y="370109"/>
                  </a:lnTo>
                  <a:lnTo>
                    <a:pt x="169749" y="371421"/>
                  </a:lnTo>
                  <a:lnTo>
                    <a:pt x="167624" y="371901"/>
                  </a:lnTo>
                  <a:lnTo>
                    <a:pt x="165449" y="370639"/>
                  </a:lnTo>
                  <a:lnTo>
                    <a:pt x="163274" y="369409"/>
                  </a:lnTo>
                  <a:lnTo>
                    <a:pt x="161949" y="366416"/>
                  </a:lnTo>
                  <a:lnTo>
                    <a:pt x="160599" y="363424"/>
                  </a:lnTo>
                  <a:lnTo>
                    <a:pt x="133224" y="264234"/>
                  </a:lnTo>
                  <a:lnTo>
                    <a:pt x="8724" y="216747"/>
                  </a:lnTo>
                  <a:lnTo>
                    <a:pt x="5674" y="215514"/>
                  </a:lnTo>
                  <a:lnTo>
                    <a:pt x="2649" y="214284"/>
                  </a:lnTo>
                  <a:lnTo>
                    <a:pt x="1349" y="212157"/>
                  </a:lnTo>
                  <a:lnTo>
                    <a:pt x="0" y="210029"/>
                  </a:lnTo>
                  <a:lnTo>
                    <a:pt x="91799" y="143817"/>
                  </a:lnTo>
                  <a:lnTo>
                    <a:pt x="95174" y="141174"/>
                  </a:lnTo>
                  <a:lnTo>
                    <a:pt x="106849" y="117747"/>
                  </a:lnTo>
                  <a:lnTo>
                    <a:pt x="106774" y="113442"/>
                  </a:lnTo>
                  <a:lnTo>
                    <a:pt x="99124" y="11299"/>
                  </a:lnTo>
                  <a:lnTo>
                    <a:pt x="99049" y="6997"/>
                  </a:lnTo>
                  <a:lnTo>
                    <a:pt x="99899" y="4402"/>
                  </a:lnTo>
                  <a:lnTo>
                    <a:pt x="101124" y="2227"/>
                  </a:lnTo>
                  <a:lnTo>
                    <a:pt x="102399" y="914"/>
                  </a:lnTo>
                  <a:lnTo>
                    <a:pt x="104974" y="0"/>
                  </a:lnTo>
                  <a:lnTo>
                    <a:pt x="107124" y="402"/>
                  </a:lnTo>
                  <a:lnTo>
                    <a:pt x="110149" y="1632"/>
                  </a:lnTo>
                  <a:lnTo>
                    <a:pt x="113199" y="3727"/>
                  </a:lnTo>
                  <a:lnTo>
                    <a:pt x="193724" y="67104"/>
                  </a:lnTo>
                  <a:lnTo>
                    <a:pt x="197199" y="69597"/>
                  </a:lnTo>
                  <a:lnTo>
                    <a:pt x="201074" y="70812"/>
                  </a:lnTo>
                  <a:lnTo>
                    <a:pt x="205424" y="72459"/>
                  </a:lnTo>
                  <a:lnTo>
                    <a:pt x="209724" y="73242"/>
                  </a:lnTo>
                  <a:lnTo>
                    <a:pt x="214449" y="73577"/>
                  </a:lnTo>
                  <a:lnTo>
                    <a:pt x="218749" y="73494"/>
                  </a:lnTo>
                  <a:lnTo>
                    <a:pt x="223474" y="72982"/>
                  </a:lnTo>
                  <a:lnTo>
                    <a:pt x="226899" y="72052"/>
                  </a:lnTo>
                  <a:lnTo>
                    <a:pt x="322524" y="32414"/>
                  </a:lnTo>
                  <a:close/>
                </a:path>
              </a:pathLst>
            </a:custGeom>
            <a:noFill/>
            <a:ln w="19080">
              <a:solidFill>
                <a:srgbClr val="ff9700"/>
              </a:solidFill>
              <a:round/>
            </a:ln>
          </p:spPr>
          <p:style>
            <a:lnRef idx="0"/>
            <a:fillRef idx="0"/>
            <a:effectRef idx="0"/>
            <a:fontRef idx="minor"/>
          </p:style>
        </p:sp>
        <p:sp>
          <p:nvSpPr>
            <p:cNvPr id="267" name="CustomShape 22"/>
            <p:cNvSpPr/>
            <p:nvPr/>
          </p:nvSpPr>
          <p:spPr>
            <a:xfrm>
              <a:off x="8228160" y="1744560"/>
              <a:ext cx="167760" cy="161280"/>
            </a:xfrm>
            <a:prstGeom prst="rect">
              <a:avLst/>
            </a:prstGeom>
            <a:blipFill rotWithShape="0">
              <a:blip r:embed="rId6"/>
              <a:stretch>
                <a:fillRect/>
              </a:stretch>
            </a:blipFill>
            <a:ln>
              <a:noFill/>
            </a:ln>
          </p:spPr>
          <p:style>
            <a:lnRef idx="0"/>
            <a:fillRef idx="0"/>
            <a:effectRef idx="0"/>
            <a:fontRef idx="minor"/>
          </p:style>
        </p:sp>
      </p:grpSp>
      <p:grpSp>
        <p:nvGrpSpPr>
          <p:cNvPr id="268" name="Group 23"/>
          <p:cNvGrpSpPr/>
          <p:nvPr/>
        </p:nvGrpSpPr>
        <p:grpSpPr>
          <a:xfrm>
            <a:off x="6579000" y="2135520"/>
            <a:ext cx="623880" cy="726840"/>
            <a:chOff x="6579000" y="2135520"/>
            <a:chExt cx="623880" cy="726840"/>
          </a:xfrm>
        </p:grpSpPr>
        <p:sp>
          <p:nvSpPr>
            <p:cNvPr id="269" name="CustomShape 24"/>
            <p:cNvSpPr/>
            <p:nvPr/>
          </p:nvSpPr>
          <p:spPr>
            <a:xfrm>
              <a:off x="6579000" y="2135520"/>
              <a:ext cx="623880" cy="672840"/>
            </a:xfrm>
            <a:custGeom>
              <a:avLst/>
              <a:gdLst/>
              <a:ahLst/>
              <a:rect l="l" t="t" r="r" b="b"/>
              <a:pathLst>
                <a:path w="626109" h="675005">
                  <a:moveTo>
                    <a:pt x="486774" y="655833"/>
                  </a:moveTo>
                  <a:lnTo>
                    <a:pt x="453849" y="469084"/>
                  </a:lnTo>
                  <a:lnTo>
                    <a:pt x="601823" y="257754"/>
                  </a:lnTo>
                  <a:lnTo>
                    <a:pt x="606198" y="251511"/>
                  </a:lnTo>
                  <a:lnTo>
                    <a:pt x="609373" y="243644"/>
                  </a:lnTo>
                  <a:lnTo>
                    <a:pt x="623948" y="191802"/>
                  </a:lnTo>
                  <a:lnTo>
                    <a:pt x="626073" y="152199"/>
                  </a:lnTo>
                  <a:lnTo>
                    <a:pt x="625298" y="132254"/>
                  </a:lnTo>
                  <a:lnTo>
                    <a:pt x="620198" y="92984"/>
                  </a:lnTo>
                  <a:lnTo>
                    <a:pt x="608648" y="43012"/>
                  </a:lnTo>
                  <a:lnTo>
                    <a:pt x="590573" y="7869"/>
                  </a:lnTo>
                  <a:lnTo>
                    <a:pt x="547223" y="0"/>
                  </a:lnTo>
                  <a:lnTo>
                    <a:pt x="530998" y="1062"/>
                  </a:lnTo>
                  <a:lnTo>
                    <a:pt x="514023" y="3119"/>
                  </a:lnTo>
                  <a:lnTo>
                    <a:pt x="496324" y="6239"/>
                  </a:lnTo>
                  <a:lnTo>
                    <a:pt x="476999" y="10584"/>
                  </a:lnTo>
                  <a:lnTo>
                    <a:pt x="457674" y="14889"/>
                  </a:lnTo>
                  <a:lnTo>
                    <a:pt x="420024" y="28839"/>
                  </a:lnTo>
                  <a:lnTo>
                    <a:pt x="385599" y="45849"/>
                  </a:lnTo>
                  <a:lnTo>
                    <a:pt x="371074" y="56614"/>
                  </a:lnTo>
                  <a:lnTo>
                    <a:pt x="363749" y="61579"/>
                  </a:lnTo>
                  <a:lnTo>
                    <a:pt x="358474" y="67979"/>
                  </a:lnTo>
                  <a:lnTo>
                    <a:pt x="352174" y="73662"/>
                  </a:lnTo>
                  <a:lnTo>
                    <a:pt x="347799" y="79904"/>
                  </a:lnTo>
                  <a:lnTo>
                    <a:pt x="199824" y="291241"/>
                  </a:lnTo>
                  <a:lnTo>
                    <a:pt x="13099" y="324169"/>
                  </a:lnTo>
                  <a:lnTo>
                    <a:pt x="7924" y="325976"/>
                  </a:lnTo>
                  <a:lnTo>
                    <a:pt x="4574" y="327469"/>
                  </a:lnTo>
                  <a:lnTo>
                    <a:pt x="1324" y="329879"/>
                  </a:lnTo>
                  <a:lnTo>
                    <a:pt x="0" y="332844"/>
                  </a:lnTo>
                  <a:lnTo>
                    <a:pt x="474" y="335496"/>
                  </a:lnTo>
                  <a:lnTo>
                    <a:pt x="1999" y="338899"/>
                  </a:lnTo>
                  <a:lnTo>
                    <a:pt x="4399" y="342109"/>
                  </a:lnTo>
                  <a:lnTo>
                    <a:pt x="8724" y="345921"/>
                  </a:lnTo>
                  <a:lnTo>
                    <a:pt x="111624" y="417209"/>
                  </a:lnTo>
                  <a:lnTo>
                    <a:pt x="102124" y="430734"/>
                  </a:lnTo>
                  <a:lnTo>
                    <a:pt x="55899" y="448034"/>
                  </a:lnTo>
                  <a:lnTo>
                    <a:pt x="43499" y="460259"/>
                  </a:lnTo>
                  <a:lnTo>
                    <a:pt x="44099" y="463784"/>
                  </a:lnTo>
                  <a:lnTo>
                    <a:pt x="331474" y="670458"/>
                  </a:lnTo>
                  <a:lnTo>
                    <a:pt x="344949" y="674483"/>
                  </a:lnTo>
                  <a:lnTo>
                    <a:pt x="348524" y="673858"/>
                  </a:lnTo>
                  <a:lnTo>
                    <a:pt x="356149" y="608608"/>
                  </a:lnTo>
                  <a:lnTo>
                    <a:pt x="365649" y="595058"/>
                  </a:lnTo>
                  <a:lnTo>
                    <a:pt x="467799" y="667383"/>
                  </a:lnTo>
                  <a:lnTo>
                    <a:pt x="472849" y="670158"/>
                  </a:lnTo>
                  <a:lnTo>
                    <a:pt x="476724" y="671333"/>
                  </a:lnTo>
                  <a:lnTo>
                    <a:pt x="480399" y="671583"/>
                  </a:lnTo>
                  <a:lnTo>
                    <a:pt x="483074" y="671108"/>
                  </a:lnTo>
                  <a:lnTo>
                    <a:pt x="485399" y="668858"/>
                  </a:lnTo>
                  <a:lnTo>
                    <a:pt x="486549" y="665008"/>
                  </a:lnTo>
                  <a:lnTo>
                    <a:pt x="486799" y="661308"/>
                  </a:lnTo>
                  <a:lnTo>
                    <a:pt x="486774" y="655833"/>
                  </a:lnTo>
                  <a:close/>
                </a:path>
              </a:pathLst>
            </a:custGeom>
            <a:noFill/>
            <a:ln w="19080">
              <a:solidFill>
                <a:srgbClr val="3f5277"/>
              </a:solidFill>
              <a:round/>
            </a:ln>
          </p:spPr>
          <p:style>
            <a:lnRef idx="0"/>
            <a:fillRef idx="0"/>
            <a:effectRef idx="0"/>
            <a:fontRef idx="minor"/>
          </p:style>
        </p:sp>
        <p:sp>
          <p:nvSpPr>
            <p:cNvPr id="270" name="CustomShape 25"/>
            <p:cNvSpPr/>
            <p:nvPr/>
          </p:nvSpPr>
          <p:spPr>
            <a:xfrm>
              <a:off x="6797520" y="2494800"/>
              <a:ext cx="128880" cy="161280"/>
            </a:xfrm>
            <a:prstGeom prst="rect">
              <a:avLst/>
            </a:prstGeom>
            <a:blipFill rotWithShape="0">
              <a:blip r:embed="rId7"/>
              <a:stretch>
                <a:fillRect/>
              </a:stretch>
            </a:blipFill>
            <a:ln>
              <a:noFill/>
            </a:ln>
          </p:spPr>
          <p:style>
            <a:lnRef idx="0"/>
            <a:fillRef idx="0"/>
            <a:effectRef idx="0"/>
            <a:fontRef idx="minor"/>
          </p:style>
        </p:sp>
        <p:sp>
          <p:nvSpPr>
            <p:cNvPr id="271" name="CustomShape 26"/>
            <p:cNvSpPr/>
            <p:nvPr/>
          </p:nvSpPr>
          <p:spPr>
            <a:xfrm>
              <a:off x="6927480" y="2241360"/>
              <a:ext cx="194760" cy="194760"/>
            </a:xfrm>
            <a:prstGeom prst="rect">
              <a:avLst/>
            </a:prstGeom>
            <a:blipFill rotWithShape="0">
              <a:blip r:embed="rId8"/>
              <a:stretch>
                <a:fillRect/>
              </a:stretch>
            </a:blipFill>
            <a:ln>
              <a:noFill/>
            </a:ln>
          </p:spPr>
          <p:style>
            <a:lnRef idx="0"/>
            <a:fillRef idx="0"/>
            <a:effectRef idx="0"/>
            <a:fontRef idx="minor"/>
          </p:style>
        </p:sp>
        <p:sp>
          <p:nvSpPr>
            <p:cNvPr id="272" name="CustomShape 27"/>
            <p:cNvSpPr/>
            <p:nvPr/>
          </p:nvSpPr>
          <p:spPr>
            <a:xfrm>
              <a:off x="6626160" y="2682000"/>
              <a:ext cx="204480" cy="180360"/>
            </a:xfrm>
            <a:prstGeom prst="rect">
              <a:avLst/>
            </a:prstGeom>
            <a:blipFill rotWithShape="0">
              <a:blip r:embed="rId9"/>
              <a:stretch>
                <a:fillRect/>
              </a:stretch>
            </a:blipFill>
            <a:ln>
              <a:noFill/>
            </a:ln>
          </p:spPr>
          <p:style>
            <a:lnRef idx="0"/>
            <a:fillRef idx="0"/>
            <a:effectRef idx="0"/>
            <a:fontRef idx="minor"/>
          </p:style>
        </p:sp>
      </p:grpSp>
      <p:sp>
        <p:nvSpPr>
          <p:cNvPr id="273" name="CustomShape 28"/>
          <p:cNvSpPr/>
          <p:nvPr/>
        </p:nvSpPr>
        <p:spPr>
          <a:xfrm>
            <a:off x="6302520" y="746280"/>
            <a:ext cx="247320" cy="234720"/>
          </a:xfrm>
          <a:custGeom>
            <a:avLst/>
            <a:gdLst/>
            <a:ahLst/>
            <a:rect l="l" t="t" r="r" b="b"/>
            <a:pathLst>
              <a:path w="249554" h="236855">
                <a:moveTo>
                  <a:pt x="119399" y="4789"/>
                </a:moveTo>
                <a:lnTo>
                  <a:pt x="120599" y="2787"/>
                </a:lnTo>
                <a:lnTo>
                  <a:pt x="121799" y="1197"/>
                </a:lnTo>
                <a:lnTo>
                  <a:pt x="123399" y="392"/>
                </a:lnTo>
                <a:lnTo>
                  <a:pt x="124599" y="0"/>
                </a:lnTo>
                <a:lnTo>
                  <a:pt x="125824" y="392"/>
                </a:lnTo>
                <a:lnTo>
                  <a:pt x="127424" y="1197"/>
                </a:lnTo>
                <a:lnTo>
                  <a:pt x="128624" y="2787"/>
                </a:lnTo>
                <a:lnTo>
                  <a:pt x="129849" y="4789"/>
                </a:lnTo>
                <a:lnTo>
                  <a:pt x="157174" y="67109"/>
                </a:lnTo>
                <a:lnTo>
                  <a:pt x="158374" y="69109"/>
                </a:lnTo>
                <a:lnTo>
                  <a:pt x="170024" y="78297"/>
                </a:lnTo>
                <a:lnTo>
                  <a:pt x="172449" y="79494"/>
                </a:lnTo>
                <a:lnTo>
                  <a:pt x="175274" y="79904"/>
                </a:lnTo>
                <a:lnTo>
                  <a:pt x="242799" y="86697"/>
                </a:lnTo>
                <a:lnTo>
                  <a:pt x="245199" y="87089"/>
                </a:lnTo>
                <a:lnTo>
                  <a:pt x="247224" y="87894"/>
                </a:lnTo>
                <a:lnTo>
                  <a:pt x="248424" y="88682"/>
                </a:lnTo>
                <a:lnTo>
                  <a:pt x="249224" y="90289"/>
                </a:lnTo>
                <a:lnTo>
                  <a:pt x="249224" y="91487"/>
                </a:lnTo>
                <a:lnTo>
                  <a:pt x="248824" y="93077"/>
                </a:lnTo>
                <a:lnTo>
                  <a:pt x="248024" y="94684"/>
                </a:lnTo>
                <a:lnTo>
                  <a:pt x="246024" y="96687"/>
                </a:lnTo>
                <a:lnTo>
                  <a:pt x="195374" y="141422"/>
                </a:lnTo>
                <a:lnTo>
                  <a:pt x="193349" y="143424"/>
                </a:lnTo>
                <a:lnTo>
                  <a:pt x="191749" y="145819"/>
                </a:lnTo>
                <a:lnTo>
                  <a:pt x="190549" y="148624"/>
                </a:lnTo>
                <a:lnTo>
                  <a:pt x="189349" y="151412"/>
                </a:lnTo>
                <a:lnTo>
                  <a:pt x="188524" y="154217"/>
                </a:lnTo>
                <a:lnTo>
                  <a:pt x="188124" y="157007"/>
                </a:lnTo>
                <a:lnTo>
                  <a:pt x="188124" y="159812"/>
                </a:lnTo>
                <a:lnTo>
                  <a:pt x="188524" y="162599"/>
                </a:lnTo>
                <a:lnTo>
                  <a:pt x="202999" y="228924"/>
                </a:lnTo>
                <a:lnTo>
                  <a:pt x="203399" y="231319"/>
                </a:lnTo>
                <a:lnTo>
                  <a:pt x="202999" y="232927"/>
                </a:lnTo>
                <a:lnTo>
                  <a:pt x="202599" y="234517"/>
                </a:lnTo>
                <a:lnTo>
                  <a:pt x="201799" y="235714"/>
                </a:lnTo>
                <a:lnTo>
                  <a:pt x="200174" y="236109"/>
                </a:lnTo>
                <a:lnTo>
                  <a:pt x="198574" y="236519"/>
                </a:lnTo>
                <a:lnTo>
                  <a:pt x="196574" y="235714"/>
                </a:lnTo>
                <a:lnTo>
                  <a:pt x="194549" y="234912"/>
                </a:lnTo>
                <a:lnTo>
                  <a:pt x="135874" y="200559"/>
                </a:lnTo>
                <a:lnTo>
                  <a:pt x="133449" y="199362"/>
                </a:lnTo>
                <a:lnTo>
                  <a:pt x="130649" y="198559"/>
                </a:lnTo>
                <a:lnTo>
                  <a:pt x="127424" y="198164"/>
                </a:lnTo>
                <a:lnTo>
                  <a:pt x="124599" y="198164"/>
                </a:lnTo>
                <a:lnTo>
                  <a:pt x="121799" y="198164"/>
                </a:lnTo>
                <a:lnTo>
                  <a:pt x="118574" y="198559"/>
                </a:lnTo>
                <a:lnTo>
                  <a:pt x="115774" y="199362"/>
                </a:lnTo>
                <a:lnTo>
                  <a:pt x="113349" y="200559"/>
                </a:lnTo>
                <a:lnTo>
                  <a:pt x="54674" y="234912"/>
                </a:lnTo>
                <a:lnTo>
                  <a:pt x="52674" y="235714"/>
                </a:lnTo>
                <a:lnTo>
                  <a:pt x="50649" y="236519"/>
                </a:lnTo>
                <a:lnTo>
                  <a:pt x="49049" y="236109"/>
                </a:lnTo>
                <a:lnTo>
                  <a:pt x="47424" y="235714"/>
                </a:lnTo>
                <a:lnTo>
                  <a:pt x="46649" y="234517"/>
                </a:lnTo>
                <a:lnTo>
                  <a:pt x="46224" y="232927"/>
                </a:lnTo>
                <a:lnTo>
                  <a:pt x="45824" y="231319"/>
                </a:lnTo>
                <a:lnTo>
                  <a:pt x="46224" y="228924"/>
                </a:lnTo>
                <a:lnTo>
                  <a:pt x="60699" y="162599"/>
                </a:lnTo>
                <a:lnTo>
                  <a:pt x="61099" y="159812"/>
                </a:lnTo>
                <a:lnTo>
                  <a:pt x="61099" y="157007"/>
                </a:lnTo>
                <a:lnTo>
                  <a:pt x="60699" y="154217"/>
                </a:lnTo>
                <a:lnTo>
                  <a:pt x="3224" y="96687"/>
                </a:lnTo>
                <a:lnTo>
                  <a:pt x="1199" y="94684"/>
                </a:lnTo>
                <a:lnTo>
                  <a:pt x="399" y="93077"/>
                </a:lnTo>
                <a:lnTo>
                  <a:pt x="0" y="91487"/>
                </a:lnTo>
                <a:lnTo>
                  <a:pt x="0" y="90289"/>
                </a:lnTo>
                <a:lnTo>
                  <a:pt x="73974" y="79904"/>
                </a:lnTo>
                <a:lnTo>
                  <a:pt x="76774" y="79494"/>
                </a:lnTo>
                <a:lnTo>
                  <a:pt x="79199" y="78297"/>
                </a:lnTo>
                <a:lnTo>
                  <a:pt x="81999" y="77099"/>
                </a:lnTo>
                <a:lnTo>
                  <a:pt x="84424" y="75509"/>
                </a:lnTo>
                <a:lnTo>
                  <a:pt x="86824" y="73507"/>
                </a:lnTo>
                <a:lnTo>
                  <a:pt x="88849" y="71507"/>
                </a:lnTo>
                <a:lnTo>
                  <a:pt x="90849" y="69109"/>
                </a:lnTo>
                <a:lnTo>
                  <a:pt x="92074" y="67109"/>
                </a:lnTo>
                <a:lnTo>
                  <a:pt x="119399" y="4789"/>
                </a:lnTo>
                <a:close/>
              </a:path>
            </a:pathLst>
          </a:custGeom>
          <a:noFill/>
          <a:ln w="19080">
            <a:solidFill>
              <a:srgbClr val="ff9700"/>
            </a:solidFill>
            <a:round/>
          </a:ln>
        </p:spPr>
        <p:style>
          <a:lnRef idx="0"/>
          <a:fillRef idx="0"/>
          <a:effectRef idx="0"/>
          <a:fontRef idx="minor"/>
        </p:style>
      </p:sp>
      <p:sp>
        <p:nvSpPr>
          <p:cNvPr id="274" name="CustomShape 29"/>
          <p:cNvSpPr/>
          <p:nvPr/>
        </p:nvSpPr>
        <p:spPr>
          <a:xfrm>
            <a:off x="6127200" y="1455840"/>
            <a:ext cx="163080" cy="168120"/>
          </a:xfrm>
          <a:prstGeom prst="rect">
            <a:avLst/>
          </a:prstGeom>
          <a:blipFill rotWithShape="0">
            <a:blip r:embed="rId10"/>
            <a:stretch>
              <a:fillRect/>
            </a:stretch>
          </a:blipFill>
          <a:ln>
            <a:noFill/>
          </a:ln>
        </p:spPr>
        <p:style>
          <a:lnRef idx="0"/>
          <a:fillRef idx="0"/>
          <a:effectRef idx="0"/>
          <a:fontRef idx="minor"/>
        </p:style>
      </p:sp>
      <p:sp>
        <p:nvSpPr>
          <p:cNvPr id="275" name="CustomShape 30"/>
          <p:cNvSpPr/>
          <p:nvPr/>
        </p:nvSpPr>
        <p:spPr>
          <a:xfrm>
            <a:off x="267120" y="746280"/>
            <a:ext cx="6223320" cy="34920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1800" spc="-1" strike="noStrike">
                <a:solidFill>
                  <a:srgbClr val="ffffff"/>
                </a:solidFill>
                <a:latin typeface="Arial"/>
                <a:ea typeface="DejaVu Sans"/>
              </a:rPr>
              <a:t>Alasan Menggunakan Integrasi Database Terdistribusi</a:t>
            </a:r>
            <a:endParaRPr b="0" lang="en-US" sz="1800" spc="-1" strike="noStrike">
              <a:latin typeface="Arial"/>
            </a:endParaRPr>
          </a:p>
        </p:txBody>
      </p:sp>
      <p:sp>
        <p:nvSpPr>
          <p:cNvPr id="276" name="CustomShape 31"/>
          <p:cNvSpPr/>
          <p:nvPr/>
        </p:nvSpPr>
        <p:spPr>
          <a:xfrm>
            <a:off x="7553880" y="4667400"/>
            <a:ext cx="1129320" cy="20736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11"/>
              </a:rPr>
              <a:t>www.sar.ac.id</a:t>
            </a:r>
            <a:endParaRPr b="0" lang="en-US" sz="1400" spc="-1" strike="noStrike">
              <a:latin typeface="Arial"/>
            </a:endParaRPr>
          </a:p>
        </p:txBody>
      </p:sp>
      <p:sp>
        <p:nvSpPr>
          <p:cNvPr id="277" name="CustomShape 32"/>
          <p:cNvSpPr/>
          <p:nvPr/>
        </p:nvSpPr>
        <p:spPr>
          <a:xfrm>
            <a:off x="8827920" y="4695840"/>
            <a:ext cx="228240" cy="298296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232E1067-768B-4947-A743-B05E04E98F61}" type="slidenum">
              <a:rPr b="1" lang="en-US" sz="1200" spc="-1" strike="noStrike">
                <a:solidFill>
                  <a:srgbClr val="ffffff"/>
                </a:solidFill>
                <a:latin typeface="Roboto Condensed"/>
                <a:ea typeface="DejaVu Sans"/>
              </a:rPr>
              <a:t>&lt;number&gt;</a:t>
            </a:fld>
            <a:endParaRPr b="0" lang="en-US" sz="1200" spc="-1" strike="noStrike">
              <a:latin typeface="Arial"/>
            </a:endParaRPr>
          </a:p>
        </p:txBody>
      </p:sp>
      <p:sp>
        <p:nvSpPr>
          <p:cNvPr id="278" name="CustomShape 33"/>
          <p:cNvSpPr/>
          <p:nvPr/>
        </p:nvSpPr>
        <p:spPr>
          <a:xfrm>
            <a:off x="479160" y="4950360"/>
            <a:ext cx="1120680" cy="298332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58"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279" name="CustomShape 34"/>
          <p:cNvSpPr/>
          <p:nvPr/>
        </p:nvSpPr>
        <p:spPr>
          <a:xfrm>
            <a:off x="140040" y="1528560"/>
            <a:ext cx="6559200" cy="324972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600" spc="-1" strike="noStrike">
                <a:solidFill>
                  <a:srgbClr val="000000"/>
                </a:solidFill>
                <a:latin typeface="Arial"/>
                <a:ea typeface="DejaVu Sans"/>
              </a:rPr>
              <a:t>1. Database yang sama (misalnya: database penduduk) dapat dipakai bersama antar bagian organisasi (antar instansi).</a:t>
            </a:r>
            <a:endParaRPr b="0" lang="en-US" sz="1600" spc="-1" strike="noStrike">
              <a:latin typeface="Arial"/>
            </a:endParaRPr>
          </a:p>
          <a:p>
            <a:pPr marL="12600">
              <a:lnSpc>
                <a:spcPct val="100000"/>
              </a:lnSpc>
              <a:spcBef>
                <a:spcPts val="99"/>
              </a:spcBef>
            </a:pPr>
            <a:endParaRPr b="0" lang="en-US" sz="1600" spc="-1" strike="noStrike">
              <a:latin typeface="Arial"/>
            </a:endParaRPr>
          </a:p>
          <a:p>
            <a:pPr marL="12600">
              <a:lnSpc>
                <a:spcPct val="100000"/>
              </a:lnSpc>
              <a:spcBef>
                <a:spcPts val="99"/>
              </a:spcBef>
            </a:pPr>
            <a:r>
              <a:rPr b="0" lang="en-US" sz="1600" spc="-1" strike="noStrike">
                <a:solidFill>
                  <a:srgbClr val="000000"/>
                </a:solidFill>
                <a:latin typeface="Arial"/>
                <a:ea typeface="DejaVu Sans"/>
              </a:rPr>
              <a:t>2. Data suatu instansi dapat dipakai bersama oleh instansi-instansi lain yang memerlukan (tidak perlu ada duplikasi data dalam suatu lingkungan organisasi).</a:t>
            </a:r>
            <a:endParaRPr b="0" lang="en-US" sz="1600" spc="-1" strike="noStrike">
              <a:latin typeface="Arial"/>
            </a:endParaRPr>
          </a:p>
          <a:p>
            <a:pPr marL="12600">
              <a:lnSpc>
                <a:spcPct val="100000"/>
              </a:lnSpc>
              <a:spcBef>
                <a:spcPts val="99"/>
              </a:spcBef>
            </a:pPr>
            <a:endParaRPr b="0" lang="en-US" sz="1600" spc="-1" strike="noStrike">
              <a:latin typeface="Arial"/>
            </a:endParaRPr>
          </a:p>
          <a:p>
            <a:pPr marL="12600">
              <a:lnSpc>
                <a:spcPct val="100000"/>
              </a:lnSpc>
              <a:spcBef>
                <a:spcPts val="99"/>
              </a:spcBef>
            </a:pPr>
            <a:r>
              <a:rPr b="0" lang="en-US" sz="1600" spc="-1" strike="noStrike">
                <a:solidFill>
                  <a:srgbClr val="000000"/>
                </a:solidFill>
                <a:latin typeface="Arial"/>
                <a:ea typeface="DejaVu Sans"/>
              </a:rPr>
              <a:t>3. Meskipun fokus integrasi adalah data, tapi perlu juga integrasi hal-hal lain yang terkait.</a:t>
            </a:r>
            <a:endParaRPr b="0" lang="en-US" sz="1600" spc="-1" strike="noStrike">
              <a:latin typeface="Arial"/>
            </a:endParaRPr>
          </a:p>
          <a:p>
            <a:pPr marL="12600">
              <a:lnSpc>
                <a:spcPct val="100000"/>
              </a:lnSpc>
              <a:spcBef>
                <a:spcPts val="99"/>
              </a:spcBef>
            </a:pPr>
            <a:endParaRPr b="0" lang="en-US" sz="1600" spc="-1" strike="noStrike">
              <a:latin typeface="Arial"/>
            </a:endParaRPr>
          </a:p>
          <a:p>
            <a:pPr marL="12600">
              <a:lnSpc>
                <a:spcPct val="100000"/>
              </a:lnSpc>
              <a:spcBef>
                <a:spcPts val="99"/>
              </a:spcBef>
            </a:pPr>
            <a:r>
              <a:rPr b="0" lang="en-US" sz="1600" spc="-1" strike="noStrike">
                <a:solidFill>
                  <a:srgbClr val="000000"/>
                </a:solidFill>
                <a:latin typeface="Arial"/>
                <a:ea typeface="DejaVu Sans"/>
              </a:rPr>
              <a:t>4. Integrasi data perlu dilakukan secara cermat karena kesalahan pada integrasi data bisa menghasilkan ouput/keluaran yang menyimpang dan bahkan menyesatkan pengambilan keputusan nantinya.</a:t>
            </a:r>
            <a:endParaRPr b="0" lang="en-US" sz="16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0" y="378000"/>
            <a:ext cx="5427000" cy="1092240"/>
          </a:xfrm>
          <a:prstGeom prst="rect">
            <a:avLst/>
          </a:prstGeom>
          <a:noFill/>
          <a:ln>
            <a:noFill/>
          </a:ln>
        </p:spPr>
        <p:style>
          <a:lnRef idx="0"/>
          <a:fillRef idx="0"/>
          <a:effectRef idx="0"/>
          <a:fontRef idx="minor"/>
        </p:style>
        <p:txBody>
          <a:bodyPr lIns="0" rIns="0" tIns="235080" bIns="0"/>
          <a:p>
            <a:pPr marL="899640">
              <a:lnSpc>
                <a:spcPct val="100000"/>
              </a:lnSpc>
              <a:spcBef>
                <a:spcPts val="1851"/>
              </a:spcBef>
            </a:pPr>
            <a:r>
              <a:rPr b="1" lang="en-US" sz="2000" spc="-1" strike="noStrike">
                <a:solidFill>
                  <a:srgbClr val="ffffff"/>
                </a:solidFill>
                <a:latin typeface="Roboto Condensed"/>
                <a:ea typeface="DejaVu Sans"/>
              </a:rPr>
              <a:t>Syarat Integrasi Basis Data</a:t>
            </a:r>
            <a:endParaRPr b="0" lang="en-US" sz="2000" spc="-1" strike="noStrike">
              <a:latin typeface="Arial"/>
            </a:endParaRPr>
          </a:p>
        </p:txBody>
      </p:sp>
      <p:grpSp>
        <p:nvGrpSpPr>
          <p:cNvPr id="281" name="Group 2"/>
          <p:cNvGrpSpPr/>
          <p:nvPr/>
        </p:nvGrpSpPr>
        <p:grpSpPr>
          <a:xfrm>
            <a:off x="282600" y="584640"/>
            <a:ext cx="373680" cy="374040"/>
            <a:chOff x="282600" y="584640"/>
            <a:chExt cx="373680" cy="374040"/>
          </a:xfrm>
        </p:grpSpPr>
        <p:sp>
          <p:nvSpPr>
            <p:cNvPr id="282" name="CustomShape 3"/>
            <p:cNvSpPr/>
            <p:nvPr/>
          </p:nvSpPr>
          <p:spPr>
            <a:xfrm>
              <a:off x="282600" y="802080"/>
              <a:ext cx="156600" cy="156600"/>
            </a:xfrm>
            <a:custGeom>
              <a:avLst/>
              <a:gdLst/>
              <a:ahLst/>
              <a:rect l="l" t="t" r="r" b="b"/>
              <a:pathLst>
                <a:path w="158750" h="158750">
                  <a:moveTo>
                    <a:pt x="126017" y="0"/>
                  </a:moveTo>
                  <a:lnTo>
                    <a:pt x="11274" y="135249"/>
                  </a:lnTo>
                  <a:lnTo>
                    <a:pt x="0" y="158304"/>
                  </a:lnTo>
                  <a:lnTo>
                    <a:pt x="23054" y="147029"/>
                  </a:lnTo>
                  <a:lnTo>
                    <a:pt x="158282" y="32267"/>
                  </a:lnTo>
                  <a:lnTo>
                    <a:pt x="126017" y="0"/>
                  </a:lnTo>
                  <a:close/>
                </a:path>
              </a:pathLst>
            </a:custGeom>
            <a:noFill/>
            <a:ln w="12240">
              <a:solidFill>
                <a:srgbClr val="ff9700"/>
              </a:solidFill>
              <a:round/>
            </a:ln>
          </p:spPr>
          <p:style>
            <a:lnRef idx="0"/>
            <a:fillRef idx="0"/>
            <a:effectRef idx="0"/>
            <a:fontRef idx="minor"/>
          </p:style>
        </p:sp>
        <p:sp>
          <p:nvSpPr>
            <p:cNvPr id="283" name="CustomShape 4"/>
            <p:cNvSpPr/>
            <p:nvPr/>
          </p:nvSpPr>
          <p:spPr>
            <a:xfrm>
              <a:off x="498240" y="584640"/>
              <a:ext cx="158040" cy="158040"/>
            </a:xfrm>
            <a:prstGeom prst="rect">
              <a:avLst/>
            </a:prstGeom>
            <a:blipFill rotWithShape="0">
              <a:blip r:embed="rId1"/>
              <a:stretch>
                <a:fillRect/>
              </a:stretch>
            </a:blipFill>
            <a:ln>
              <a:noFill/>
            </a:ln>
          </p:spPr>
          <p:style>
            <a:lnRef idx="0"/>
            <a:fillRef idx="0"/>
            <a:effectRef idx="0"/>
            <a:fontRef idx="minor"/>
          </p:style>
        </p:sp>
        <p:sp>
          <p:nvSpPr>
            <p:cNvPr id="284" name="CustomShape 5"/>
            <p:cNvSpPr/>
            <p:nvPr/>
          </p:nvSpPr>
          <p:spPr>
            <a:xfrm>
              <a:off x="340560" y="647280"/>
              <a:ext cx="253080" cy="253080"/>
            </a:xfrm>
            <a:custGeom>
              <a:avLst/>
              <a:gdLst/>
              <a:ahLst/>
              <a:rect l="l" t="t" r="r" b="b"/>
              <a:pathLst>
                <a:path w="255270" h="255269">
                  <a:moveTo>
                    <a:pt x="169052" y="0"/>
                  </a:moveTo>
                  <a:lnTo>
                    <a:pt x="102457" y="67097"/>
                  </a:lnTo>
                  <a:lnTo>
                    <a:pt x="97324" y="65057"/>
                  </a:lnTo>
                  <a:lnTo>
                    <a:pt x="92214" y="63017"/>
                  </a:lnTo>
                  <a:lnTo>
                    <a:pt x="86049" y="60957"/>
                  </a:lnTo>
                  <a:lnTo>
                    <a:pt x="79909" y="59924"/>
                  </a:lnTo>
                  <a:lnTo>
                    <a:pt x="73262" y="58389"/>
                  </a:lnTo>
                  <a:lnTo>
                    <a:pt x="66594" y="57379"/>
                  </a:lnTo>
                  <a:lnTo>
                    <a:pt x="59927" y="56854"/>
                  </a:lnTo>
                  <a:lnTo>
                    <a:pt x="53279" y="56854"/>
                  </a:lnTo>
                  <a:lnTo>
                    <a:pt x="47117" y="56854"/>
                  </a:lnTo>
                  <a:lnTo>
                    <a:pt x="8707" y="69159"/>
                  </a:lnTo>
                  <a:lnTo>
                    <a:pt x="0" y="79402"/>
                  </a:lnTo>
                  <a:lnTo>
                    <a:pt x="0" y="81969"/>
                  </a:lnTo>
                  <a:lnTo>
                    <a:pt x="0" y="84009"/>
                  </a:lnTo>
                  <a:lnTo>
                    <a:pt x="164949" y="252051"/>
                  </a:lnTo>
                  <a:lnTo>
                    <a:pt x="171092" y="255121"/>
                  </a:lnTo>
                  <a:lnTo>
                    <a:pt x="173152" y="255121"/>
                  </a:lnTo>
                  <a:lnTo>
                    <a:pt x="175719" y="255121"/>
                  </a:lnTo>
                  <a:lnTo>
                    <a:pt x="196712" y="220794"/>
                  </a:lnTo>
                  <a:lnTo>
                    <a:pt x="198247" y="207984"/>
                  </a:lnTo>
                  <a:lnTo>
                    <a:pt x="198247" y="201842"/>
                  </a:lnTo>
                  <a:lnTo>
                    <a:pt x="198247" y="195174"/>
                  </a:lnTo>
                  <a:lnTo>
                    <a:pt x="197742" y="188529"/>
                  </a:lnTo>
                  <a:lnTo>
                    <a:pt x="196712" y="181859"/>
                  </a:lnTo>
                  <a:lnTo>
                    <a:pt x="195177" y="175192"/>
                  </a:lnTo>
                  <a:lnTo>
                    <a:pt x="194144" y="169049"/>
                  </a:lnTo>
                  <a:lnTo>
                    <a:pt x="192104" y="162909"/>
                  </a:lnTo>
                  <a:lnTo>
                    <a:pt x="190044" y="157777"/>
                  </a:lnTo>
                  <a:lnTo>
                    <a:pt x="188002" y="152664"/>
                  </a:lnTo>
                  <a:lnTo>
                    <a:pt x="255124" y="86069"/>
                  </a:lnTo>
                  <a:moveTo>
                    <a:pt x="116802" y="76837"/>
                  </a:moveTo>
                  <a:lnTo>
                    <a:pt x="158807" y="34832"/>
                  </a:lnTo>
                </a:path>
              </a:pathLst>
            </a:custGeom>
            <a:noFill/>
            <a:ln w="12240">
              <a:solidFill>
                <a:srgbClr val="ff9700"/>
              </a:solidFill>
              <a:round/>
            </a:ln>
          </p:spPr>
          <p:style>
            <a:lnRef idx="0"/>
            <a:fillRef idx="0"/>
            <a:effectRef idx="0"/>
            <a:fontRef idx="minor"/>
          </p:style>
        </p:sp>
      </p:grpSp>
      <p:sp>
        <p:nvSpPr>
          <p:cNvPr id="285" name="CustomShape 6"/>
          <p:cNvSpPr/>
          <p:nvPr/>
        </p:nvSpPr>
        <p:spPr>
          <a:xfrm>
            <a:off x="150840" y="1420560"/>
            <a:ext cx="5700240" cy="122976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US" sz="1600" spc="-1" strike="noStrike">
                <a:solidFill>
                  <a:srgbClr val="000000"/>
                </a:solidFill>
                <a:latin typeface="Times New Roman"/>
                <a:ea typeface="DejaVu Sans"/>
              </a:rPr>
              <a:t>Berbagai cara seperti membuat konsisten dalam penamaan variabel, ukuran variabel, struktur pengkodean dan dalam atribut fisik dari data. Penggabungan data dapat dilakukan dengan cara lain, seperti berikut :</a:t>
            </a:r>
            <a:endParaRPr b="0" lang="en-US" sz="1600" spc="-1" strike="noStrike">
              <a:latin typeface="Arial"/>
            </a:endParaRPr>
          </a:p>
        </p:txBody>
      </p:sp>
      <p:sp>
        <p:nvSpPr>
          <p:cNvPr id="286" name="CustomShape 7"/>
          <p:cNvSpPr/>
          <p:nvPr/>
        </p:nvSpPr>
        <p:spPr>
          <a:xfrm>
            <a:off x="7553880" y="4667400"/>
            <a:ext cx="1129320" cy="20736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2"/>
              </a:rPr>
              <a:t>www.sar.ac.id</a:t>
            </a:r>
            <a:endParaRPr b="0" lang="en-US" sz="1400" spc="-1" strike="noStrike">
              <a:latin typeface="Arial"/>
            </a:endParaRPr>
          </a:p>
        </p:txBody>
      </p:sp>
      <p:sp>
        <p:nvSpPr>
          <p:cNvPr id="287" name="CustomShape 8"/>
          <p:cNvSpPr/>
          <p:nvPr/>
        </p:nvSpPr>
        <p:spPr>
          <a:xfrm>
            <a:off x="8827920" y="4695840"/>
            <a:ext cx="228240" cy="298296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C41949F4-8991-4F92-9A3E-55D53F22DD5F}" type="slidenum">
              <a:rPr b="1" lang="en-US" sz="1200" spc="-1" strike="noStrike">
                <a:solidFill>
                  <a:srgbClr val="ffffff"/>
                </a:solidFill>
                <a:latin typeface="Roboto Condensed"/>
                <a:ea typeface="DejaVu Sans"/>
              </a:rPr>
              <a:t>&lt;number&gt;</a:t>
            </a:fld>
            <a:endParaRPr b="0" lang="en-US" sz="1200" spc="-1" strike="noStrike">
              <a:latin typeface="Arial"/>
            </a:endParaRPr>
          </a:p>
        </p:txBody>
      </p:sp>
      <p:sp>
        <p:nvSpPr>
          <p:cNvPr id="288" name="CustomShape 9"/>
          <p:cNvSpPr/>
          <p:nvPr/>
        </p:nvSpPr>
        <p:spPr>
          <a:xfrm>
            <a:off x="479160" y="4950360"/>
            <a:ext cx="1120680" cy="298332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58"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289" name="CustomShape 10"/>
          <p:cNvSpPr/>
          <p:nvPr/>
        </p:nvSpPr>
        <p:spPr>
          <a:xfrm>
            <a:off x="150840" y="2536560"/>
            <a:ext cx="5700240" cy="1596240"/>
          </a:xfrm>
          <a:prstGeom prst="rect">
            <a:avLst/>
          </a:prstGeom>
          <a:noFill/>
          <a:ln>
            <a:noFill/>
          </a:ln>
        </p:spPr>
        <p:style>
          <a:lnRef idx="0"/>
          <a:fillRef idx="0"/>
          <a:effectRef idx="0"/>
          <a:fontRef idx="minor"/>
        </p:style>
        <p:txBody>
          <a:bodyPr lIns="0" rIns="0" tIns="12600" bIns="0"/>
          <a:p>
            <a:pPr marL="12600" indent="-214920">
              <a:lnSpc>
                <a:spcPct val="100000"/>
              </a:lnSpc>
              <a:spcBef>
                <a:spcPts val="99"/>
              </a:spcBef>
              <a:buClr>
                <a:srgbClr val="000000"/>
              </a:buClr>
              <a:buFont typeface="Wingdings" charset="2"/>
              <a:buChar char=""/>
            </a:pPr>
            <a:r>
              <a:rPr b="0" lang="en-US" sz="1600" spc="-1" strike="noStrike">
                <a:solidFill>
                  <a:srgbClr val="000000"/>
                </a:solidFill>
                <a:latin typeface="Times New Roman"/>
                <a:ea typeface="DejaVu Sans"/>
              </a:rPr>
              <a:t>Integrasi Proses Bisnis (Business Process Integration)</a:t>
            </a:r>
            <a:endParaRPr b="0" lang="en-US" sz="1600" spc="-1" strike="noStrike">
              <a:latin typeface="Arial"/>
            </a:endParaRPr>
          </a:p>
          <a:p>
            <a:pPr marL="12600" indent="-214920">
              <a:lnSpc>
                <a:spcPct val="100000"/>
              </a:lnSpc>
              <a:spcBef>
                <a:spcPts val="99"/>
              </a:spcBef>
              <a:buClr>
                <a:srgbClr val="000000"/>
              </a:buClr>
              <a:buFont typeface="Wingdings" charset="2"/>
              <a:buChar char=""/>
            </a:pPr>
            <a:r>
              <a:rPr b="0" lang="en-US" sz="1600" spc="-1" strike="noStrike">
                <a:solidFill>
                  <a:srgbClr val="000000"/>
                </a:solidFill>
                <a:latin typeface="Times New Roman"/>
                <a:ea typeface="DejaVu Sans"/>
              </a:rPr>
              <a:t>Proses bisnis dapat tercapai jika adanya koordinasi pada setiap aktivitas pada sistem, dan intergrasi ini pun tidak terlepas dengan adanya integrasi aplikasi.</a:t>
            </a:r>
            <a:endParaRPr b="0" lang="en-US" sz="1600" spc="-1" strike="noStrike">
              <a:latin typeface="Arial"/>
            </a:endParaRPr>
          </a:p>
          <a:p>
            <a:pPr marL="12600" indent="-214920">
              <a:lnSpc>
                <a:spcPct val="100000"/>
              </a:lnSpc>
              <a:spcBef>
                <a:spcPts val="99"/>
              </a:spcBef>
              <a:buClr>
                <a:srgbClr val="000000"/>
              </a:buClr>
              <a:buFont typeface="Wingdings" charset="2"/>
              <a:buChar char=""/>
            </a:pPr>
            <a:r>
              <a:rPr b="0" lang="en-US" sz="1600" spc="-1" strike="noStrike">
                <a:solidFill>
                  <a:srgbClr val="000000"/>
                </a:solidFill>
                <a:latin typeface="Times New Roman"/>
                <a:ea typeface="DejaVu Sans"/>
              </a:rPr>
              <a:t>Integrasi Interaksi Pengguna (User Interaction Integration)</a:t>
            </a:r>
            <a:endParaRPr b="0" lang="en-US" sz="1600" spc="-1" strike="noStrike">
              <a:latin typeface="Arial"/>
            </a:endParaRPr>
          </a:p>
          <a:p>
            <a:pPr marL="12600" indent="-214920">
              <a:lnSpc>
                <a:spcPct val="100000"/>
              </a:lnSpc>
              <a:spcBef>
                <a:spcPts val="99"/>
              </a:spcBef>
              <a:buClr>
                <a:srgbClr val="000000"/>
              </a:buClr>
              <a:buFont typeface="Wingdings" charset="2"/>
              <a:buChar char=""/>
            </a:pPr>
            <a:r>
              <a:rPr b="0" lang="en-US" sz="1600" spc="-1" strike="noStrike">
                <a:solidFill>
                  <a:srgbClr val="000000"/>
                </a:solidFill>
                <a:latin typeface="Times New Roman"/>
                <a:ea typeface="DejaVu Sans"/>
              </a:rPr>
              <a:t>Pembuatan antar muka pengguna yang memberikan integrasi antar sistem data yang berbeda. Semisal adanya portal yang menjadi pintu untuk interaksi pengguna dengan beberapa data penting pada perusahaan.</a:t>
            </a:r>
            <a:endParaRPr b="0" lang="en-US" sz="1600" spc="-1" strike="noStrike">
              <a:latin typeface="Arial"/>
            </a:endParaRPr>
          </a:p>
        </p:txBody>
      </p:sp>
      <p:pic>
        <p:nvPicPr>
          <p:cNvPr id="290" name="" descr=""/>
          <p:cNvPicPr/>
          <p:nvPr/>
        </p:nvPicPr>
        <p:blipFill>
          <a:blip r:embed="rId3"/>
          <a:stretch/>
        </p:blipFill>
        <p:spPr>
          <a:xfrm>
            <a:off x="5846040" y="1438560"/>
            <a:ext cx="3035880" cy="279648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CustomShape 1"/>
          <p:cNvSpPr/>
          <p:nvPr/>
        </p:nvSpPr>
        <p:spPr>
          <a:xfrm>
            <a:off x="6946920" y="4948200"/>
            <a:ext cx="391680" cy="12996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292" name="Group 2"/>
          <p:cNvGrpSpPr/>
          <p:nvPr/>
        </p:nvGrpSpPr>
        <p:grpSpPr>
          <a:xfrm>
            <a:off x="6950160" y="4471920"/>
            <a:ext cx="2192040" cy="669600"/>
            <a:chOff x="6950160" y="4471920"/>
            <a:chExt cx="2192040" cy="669600"/>
          </a:xfrm>
        </p:grpSpPr>
        <p:sp>
          <p:nvSpPr>
            <p:cNvPr id="293" name="CustomShape 3"/>
            <p:cNvSpPr/>
            <p:nvPr/>
          </p:nvSpPr>
          <p:spPr>
            <a:xfrm>
              <a:off x="7107120" y="4471920"/>
              <a:ext cx="2035080" cy="66960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294" name="CustomShape 4"/>
            <p:cNvSpPr/>
            <p:nvPr/>
          </p:nvSpPr>
          <p:spPr>
            <a:xfrm>
              <a:off x="6950160" y="4646520"/>
              <a:ext cx="2191680" cy="30276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295" name="CustomShape 5"/>
          <p:cNvSpPr/>
          <p:nvPr/>
        </p:nvSpPr>
        <p:spPr>
          <a:xfrm>
            <a:off x="7543800" y="657360"/>
            <a:ext cx="1298160" cy="431640"/>
          </a:xfrm>
          <a:custGeom>
            <a:avLst/>
            <a:gdLst/>
            <a:ahLst/>
            <a:rect l="l" t="t" r="r" b="b"/>
            <a:pathLst>
              <a:path w="1300479" h="433705">
                <a:moveTo>
                  <a:pt x="1300147" y="433386"/>
                </a:moveTo>
                <a:lnTo>
                  <a:pt x="0" y="433386"/>
                </a:lnTo>
                <a:lnTo>
                  <a:pt x="91074" y="0"/>
                </a:lnTo>
                <a:lnTo>
                  <a:pt x="1300147" y="433386"/>
                </a:lnTo>
                <a:close/>
              </a:path>
            </a:pathLst>
          </a:custGeom>
          <a:solidFill>
            <a:srgbClr val="263148"/>
          </a:solidFill>
          <a:ln>
            <a:noFill/>
          </a:ln>
        </p:spPr>
        <p:style>
          <a:lnRef idx="0"/>
          <a:fillRef idx="0"/>
          <a:effectRef idx="0"/>
          <a:fontRef idx="minor"/>
        </p:style>
      </p:sp>
      <p:grpSp>
        <p:nvGrpSpPr>
          <p:cNvPr id="296" name="Group 6"/>
          <p:cNvGrpSpPr/>
          <p:nvPr/>
        </p:nvGrpSpPr>
        <p:grpSpPr>
          <a:xfrm>
            <a:off x="0" y="0"/>
            <a:ext cx="8848440" cy="5141520"/>
            <a:chOff x="0" y="0"/>
            <a:chExt cx="8848440" cy="5141520"/>
          </a:xfrm>
        </p:grpSpPr>
        <p:sp>
          <p:nvSpPr>
            <p:cNvPr id="297" name="CustomShape 7"/>
            <p:cNvSpPr/>
            <p:nvPr/>
          </p:nvSpPr>
          <p:spPr>
            <a:xfrm>
              <a:off x="0" y="0"/>
              <a:ext cx="8652960" cy="5141520"/>
            </a:xfrm>
            <a:custGeom>
              <a:avLst/>
              <a:gdLst/>
              <a:ahLst/>
              <a:rect l="l" t="t" r="r" b="b"/>
              <a:pathLst>
                <a:path w="8655050" h="5143500">
                  <a:moveTo>
                    <a:pt x="8655025" y="0"/>
                  </a:moveTo>
                  <a:lnTo>
                    <a:pt x="3517887" y="0"/>
                  </a:lnTo>
                  <a:lnTo>
                    <a:pt x="0" y="12"/>
                  </a:lnTo>
                  <a:lnTo>
                    <a:pt x="0" y="5143500"/>
                  </a:lnTo>
                  <a:lnTo>
                    <a:pt x="3524237" y="5143500"/>
                  </a:lnTo>
                  <a:lnTo>
                    <a:pt x="3524237" y="5130800"/>
                  </a:lnTo>
                  <a:lnTo>
                    <a:pt x="8655025" y="0"/>
                  </a:lnTo>
                  <a:close/>
                </a:path>
              </a:pathLst>
            </a:custGeom>
            <a:solidFill>
              <a:srgbClr val="c6d3e6"/>
            </a:solidFill>
            <a:ln>
              <a:noFill/>
            </a:ln>
          </p:spPr>
          <p:style>
            <a:lnRef idx="0"/>
            <a:fillRef idx="0"/>
            <a:effectRef idx="0"/>
            <a:fontRef idx="minor"/>
          </p:style>
        </p:sp>
        <p:sp>
          <p:nvSpPr>
            <p:cNvPr id="298" name="CustomShape 8"/>
            <p:cNvSpPr/>
            <p:nvPr/>
          </p:nvSpPr>
          <p:spPr>
            <a:xfrm>
              <a:off x="0" y="1090440"/>
              <a:ext cx="8848440" cy="2960280"/>
            </a:xfrm>
            <a:custGeom>
              <a:avLst/>
              <a:gdLst/>
              <a:ahLst/>
              <a:rect l="l" t="t" r="r" b="b"/>
              <a:pathLst>
                <a:path w="8850630" h="2962275">
                  <a:moveTo>
                    <a:pt x="8850274" y="0"/>
                  </a:moveTo>
                  <a:lnTo>
                    <a:pt x="5888012" y="0"/>
                  </a:lnTo>
                  <a:lnTo>
                    <a:pt x="0" y="0"/>
                  </a:lnTo>
                  <a:lnTo>
                    <a:pt x="0" y="2962262"/>
                  </a:lnTo>
                  <a:lnTo>
                    <a:pt x="5888012" y="2962262"/>
                  </a:lnTo>
                  <a:lnTo>
                    <a:pt x="8850274" y="0"/>
                  </a:lnTo>
                  <a:close/>
                </a:path>
              </a:pathLst>
            </a:custGeom>
            <a:solidFill>
              <a:srgbClr val="3f5277"/>
            </a:solidFill>
            <a:ln>
              <a:noFill/>
            </a:ln>
          </p:spPr>
          <p:style>
            <a:lnRef idx="0"/>
            <a:fillRef idx="0"/>
            <a:effectRef idx="0"/>
            <a:fontRef idx="minor"/>
          </p:style>
        </p:sp>
      </p:grpSp>
      <p:sp>
        <p:nvSpPr>
          <p:cNvPr id="299" name="CustomShape 9"/>
          <p:cNvSpPr/>
          <p:nvPr/>
        </p:nvSpPr>
        <p:spPr>
          <a:xfrm>
            <a:off x="384120" y="1050840"/>
            <a:ext cx="480600" cy="110844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7200" spc="-1" strike="noStrike">
                <a:solidFill>
                  <a:srgbClr val="ff9700"/>
                </a:solidFill>
                <a:latin typeface="Arial"/>
                <a:ea typeface="DejaVu Sans"/>
              </a:rPr>
              <a:t>“</a:t>
            </a:r>
            <a:endParaRPr b="0" lang="en-US" sz="7200" spc="-1" strike="noStrike">
              <a:latin typeface="Arial"/>
            </a:endParaRPr>
          </a:p>
        </p:txBody>
      </p:sp>
      <p:grpSp>
        <p:nvGrpSpPr>
          <p:cNvPr id="300" name="Group 10"/>
          <p:cNvGrpSpPr/>
          <p:nvPr/>
        </p:nvGrpSpPr>
        <p:grpSpPr>
          <a:xfrm>
            <a:off x="1440" y="193680"/>
            <a:ext cx="9037080" cy="4948200"/>
            <a:chOff x="1440" y="193680"/>
            <a:chExt cx="9037080" cy="4948200"/>
          </a:xfrm>
        </p:grpSpPr>
        <p:sp>
          <p:nvSpPr>
            <p:cNvPr id="301" name="CustomShape 11"/>
            <p:cNvSpPr/>
            <p:nvPr/>
          </p:nvSpPr>
          <p:spPr>
            <a:xfrm>
              <a:off x="8524800" y="193680"/>
              <a:ext cx="513720" cy="702720"/>
            </a:xfrm>
            <a:prstGeom prst="rect">
              <a:avLst/>
            </a:prstGeom>
            <a:blipFill rotWithShape="0">
              <a:blip r:embed="rId1"/>
              <a:stretch>
                <a:fillRect/>
              </a:stretch>
            </a:blipFill>
            <a:ln>
              <a:noFill/>
            </a:ln>
          </p:spPr>
          <p:style>
            <a:lnRef idx="0"/>
            <a:fillRef idx="0"/>
            <a:effectRef idx="0"/>
            <a:fontRef idx="minor"/>
          </p:style>
        </p:sp>
        <p:sp>
          <p:nvSpPr>
            <p:cNvPr id="302" name="CustomShape 12"/>
            <p:cNvSpPr/>
            <p:nvPr/>
          </p:nvSpPr>
          <p:spPr>
            <a:xfrm>
              <a:off x="7226280" y="4637160"/>
              <a:ext cx="297720" cy="297720"/>
            </a:xfrm>
            <a:prstGeom prst="rect">
              <a:avLst/>
            </a:prstGeom>
            <a:blipFill rotWithShape="0">
              <a:blip r:embed="rId2"/>
              <a:stretch>
                <a:fillRect/>
              </a:stretch>
            </a:blipFill>
            <a:ln>
              <a:noFill/>
            </a:ln>
          </p:spPr>
          <p:style>
            <a:lnRef idx="0"/>
            <a:fillRef idx="0"/>
            <a:effectRef idx="0"/>
            <a:fontRef idx="minor"/>
          </p:style>
        </p:sp>
        <p:sp>
          <p:nvSpPr>
            <p:cNvPr id="303" name="CustomShape 13"/>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304" name="CustomShape 14"/>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305" name="CustomShape 15"/>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306" name="CustomShape 16"/>
          <p:cNvSpPr/>
          <p:nvPr/>
        </p:nvSpPr>
        <p:spPr>
          <a:xfrm>
            <a:off x="7553880" y="4667400"/>
            <a:ext cx="1129320" cy="20736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307" name="CustomShape 17"/>
          <p:cNvSpPr/>
          <p:nvPr/>
        </p:nvSpPr>
        <p:spPr>
          <a:xfrm>
            <a:off x="822960" y="1371600"/>
            <a:ext cx="5118840" cy="2813040"/>
          </a:xfrm>
          <a:prstGeom prst="rect">
            <a:avLst/>
          </a:prstGeom>
          <a:noFill/>
          <a:ln>
            <a:noFill/>
          </a:ln>
        </p:spPr>
        <p:style>
          <a:lnRef idx="0"/>
          <a:fillRef idx="0"/>
          <a:effectRef idx="0"/>
          <a:fontRef idx="minor"/>
        </p:style>
        <p:txBody>
          <a:bodyPr lIns="0" rIns="0" tIns="1440" bIns="0"/>
          <a:p>
            <a:pPr marL="38160">
              <a:lnSpc>
                <a:spcPct val="100000"/>
              </a:lnSpc>
              <a:spcBef>
                <a:spcPts val="1151"/>
              </a:spcBef>
            </a:pPr>
            <a:r>
              <a:rPr b="0" lang="en-US" sz="1600" spc="-1" strike="noStrike">
                <a:solidFill>
                  <a:srgbClr val="ffffff"/>
                </a:solidFill>
                <a:latin typeface="Ubuntu"/>
                <a:ea typeface="DejaVu Sans"/>
              </a:rPr>
              <a:t>1. Tipe data yang digunakan</a:t>
            </a:r>
            <a:endParaRPr b="0" lang="en-US" sz="1600" spc="-1" strike="noStrike">
              <a:latin typeface="Arial"/>
            </a:endParaRPr>
          </a:p>
          <a:p>
            <a:pPr marL="38160">
              <a:lnSpc>
                <a:spcPct val="100000"/>
              </a:lnSpc>
              <a:spcBef>
                <a:spcPts val="1151"/>
              </a:spcBef>
            </a:pPr>
            <a:r>
              <a:rPr b="0" lang="en-US" sz="1600" spc="-1" strike="noStrike">
                <a:solidFill>
                  <a:srgbClr val="ffffff"/>
                </a:solidFill>
                <a:latin typeface="Ubuntu"/>
                <a:ea typeface="DejaVu Sans"/>
              </a:rPr>
              <a:t>2. Perbedaan struktur database</a:t>
            </a:r>
            <a:endParaRPr b="0" lang="en-US" sz="1600" spc="-1" strike="noStrike">
              <a:latin typeface="Arial"/>
            </a:endParaRPr>
          </a:p>
          <a:p>
            <a:pPr marL="38160">
              <a:lnSpc>
                <a:spcPct val="100000"/>
              </a:lnSpc>
              <a:spcBef>
                <a:spcPts val="1151"/>
              </a:spcBef>
            </a:pPr>
            <a:r>
              <a:rPr b="0" lang="en-US" sz="1600" spc="-1" strike="noStrike">
                <a:solidFill>
                  <a:srgbClr val="ffffff"/>
                </a:solidFill>
                <a:latin typeface="Ubuntu"/>
                <a:ea typeface="DejaVu Sans"/>
              </a:rPr>
              <a:t>3. Atribute</a:t>
            </a:r>
            <a:endParaRPr b="0" lang="en-US" sz="1600" spc="-1" strike="noStrike">
              <a:latin typeface="Arial"/>
            </a:endParaRPr>
          </a:p>
          <a:p>
            <a:pPr marL="38160">
              <a:lnSpc>
                <a:spcPct val="100000"/>
              </a:lnSpc>
              <a:spcBef>
                <a:spcPts val="1151"/>
              </a:spcBef>
            </a:pPr>
            <a:r>
              <a:rPr b="0" lang="en-US" sz="1600" spc="-1" strike="noStrike">
                <a:solidFill>
                  <a:srgbClr val="ffffff"/>
                </a:solidFill>
                <a:latin typeface="Ubuntu"/>
                <a:ea typeface="DejaVu Sans"/>
              </a:rPr>
              <a:t>4. Perbedaan RDBMS (Relational Database Management System</a:t>
            </a:r>
            <a:endParaRPr b="0" lang="en-US" sz="1600" spc="-1" strike="noStrike">
              <a:latin typeface="Arial"/>
            </a:endParaRPr>
          </a:p>
          <a:p>
            <a:pPr marL="38160">
              <a:lnSpc>
                <a:spcPct val="100000"/>
              </a:lnSpc>
              <a:spcBef>
                <a:spcPts val="1151"/>
              </a:spcBef>
            </a:pPr>
            <a:r>
              <a:rPr b="0" lang="en-US" sz="1600" spc="-1" strike="noStrike">
                <a:solidFill>
                  <a:srgbClr val="ffffff"/>
                </a:solidFill>
                <a:latin typeface="Ubuntu"/>
                <a:ea typeface="DejaVu Sans"/>
              </a:rPr>
              <a:t>5. Kompatibilitas hadrware yang digunakan</a:t>
            </a:r>
            <a:endParaRPr b="0" lang="en-US" sz="1600" spc="-1" strike="noStrike">
              <a:latin typeface="Arial"/>
            </a:endParaRPr>
          </a:p>
        </p:txBody>
      </p:sp>
      <p:sp>
        <p:nvSpPr>
          <p:cNvPr id="308" name="CustomShape 18"/>
          <p:cNvSpPr/>
          <p:nvPr/>
        </p:nvSpPr>
        <p:spPr>
          <a:xfrm>
            <a:off x="479160" y="4950360"/>
            <a:ext cx="1120680" cy="298332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58"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309" name="CustomShape 19"/>
          <p:cNvSpPr/>
          <p:nvPr/>
        </p:nvSpPr>
        <p:spPr>
          <a:xfrm>
            <a:off x="457200" y="205200"/>
            <a:ext cx="8227440" cy="856800"/>
          </a:xfrm>
          <a:prstGeom prst="rect">
            <a:avLst/>
          </a:prstGeom>
          <a:noFill/>
          <a:ln>
            <a:noFill/>
          </a:ln>
        </p:spPr>
        <p:style>
          <a:lnRef idx="0"/>
          <a:fillRef idx="0"/>
          <a:effectRef idx="0"/>
          <a:fontRef idx="minor"/>
        </p:style>
        <p:txBody>
          <a:bodyPr lIns="0" rIns="0" tIns="0" bIns="0" anchor="ctr"/>
          <a:p>
            <a:pPr algn="ctr">
              <a:lnSpc>
                <a:spcPct val="100000"/>
              </a:lnSpc>
            </a:pPr>
            <a:r>
              <a:rPr b="1" lang="en-US" sz="1800" spc="-1" strike="noStrike">
                <a:solidFill>
                  <a:srgbClr val="333333"/>
                </a:solidFill>
                <a:latin typeface="Ubuntu"/>
                <a:ea typeface="DejaVu Sans"/>
              </a:rPr>
              <a:t>Faktor Menunjang Keberhasilan Itegrasi Database</a:t>
            </a:r>
            <a:endParaRPr b="0" lang="en-US" sz="18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6946920" y="4948200"/>
            <a:ext cx="391680" cy="129960"/>
          </a:xfrm>
          <a:custGeom>
            <a:avLst/>
            <a:gdLst/>
            <a:ahLst/>
            <a:rect l="l" t="t" r="r" b="b"/>
            <a:pathLst>
              <a:path w="393700" h="132079">
                <a:moveTo>
                  <a:pt x="366124" y="131774"/>
                </a:moveTo>
                <a:lnTo>
                  <a:pt x="0" y="0"/>
                </a:lnTo>
                <a:lnTo>
                  <a:pt x="393699" y="0"/>
                </a:lnTo>
                <a:lnTo>
                  <a:pt x="366124" y="131774"/>
                </a:lnTo>
                <a:close/>
              </a:path>
            </a:pathLst>
          </a:custGeom>
          <a:solidFill>
            <a:srgbClr val="d16e00"/>
          </a:solidFill>
          <a:ln>
            <a:noFill/>
          </a:ln>
        </p:spPr>
        <p:style>
          <a:lnRef idx="0"/>
          <a:fillRef idx="0"/>
          <a:effectRef idx="0"/>
          <a:fontRef idx="minor"/>
        </p:style>
      </p:sp>
      <p:grpSp>
        <p:nvGrpSpPr>
          <p:cNvPr id="311" name="Group 2"/>
          <p:cNvGrpSpPr/>
          <p:nvPr/>
        </p:nvGrpSpPr>
        <p:grpSpPr>
          <a:xfrm>
            <a:off x="6950160" y="4471920"/>
            <a:ext cx="2192040" cy="669600"/>
            <a:chOff x="6950160" y="4471920"/>
            <a:chExt cx="2192040" cy="669600"/>
          </a:xfrm>
        </p:grpSpPr>
        <p:sp>
          <p:nvSpPr>
            <p:cNvPr id="312" name="CustomShape 3"/>
            <p:cNvSpPr/>
            <p:nvPr/>
          </p:nvSpPr>
          <p:spPr>
            <a:xfrm>
              <a:off x="7107120" y="4471920"/>
              <a:ext cx="2035080" cy="669600"/>
            </a:xfrm>
            <a:custGeom>
              <a:avLst/>
              <a:gdLst/>
              <a:ahLst/>
              <a:rect l="l" t="t" r="r" b="b"/>
              <a:pathLst>
                <a:path w="2037079" h="671829">
                  <a:moveTo>
                    <a:pt x="2036775" y="0"/>
                  </a:moveTo>
                  <a:lnTo>
                    <a:pt x="669950" y="0"/>
                  </a:lnTo>
                  <a:lnTo>
                    <a:pt x="668350" y="0"/>
                  </a:lnTo>
                  <a:lnTo>
                    <a:pt x="668350" y="1612"/>
                  </a:lnTo>
                  <a:lnTo>
                    <a:pt x="0" y="671525"/>
                  </a:lnTo>
                  <a:lnTo>
                    <a:pt x="668350" y="671525"/>
                  </a:lnTo>
                  <a:lnTo>
                    <a:pt x="669950" y="671525"/>
                  </a:lnTo>
                  <a:lnTo>
                    <a:pt x="2036775" y="671525"/>
                  </a:lnTo>
                  <a:lnTo>
                    <a:pt x="2036775" y="0"/>
                  </a:lnTo>
                  <a:close/>
                </a:path>
              </a:pathLst>
            </a:custGeom>
            <a:solidFill>
              <a:srgbClr val="c6d3e6"/>
            </a:solidFill>
            <a:ln>
              <a:noFill/>
            </a:ln>
          </p:spPr>
          <p:style>
            <a:lnRef idx="0"/>
            <a:fillRef idx="0"/>
            <a:effectRef idx="0"/>
            <a:fontRef idx="minor"/>
          </p:style>
        </p:sp>
        <p:sp>
          <p:nvSpPr>
            <p:cNvPr id="313" name="CustomShape 4"/>
            <p:cNvSpPr/>
            <p:nvPr/>
          </p:nvSpPr>
          <p:spPr>
            <a:xfrm>
              <a:off x="6950160" y="4646520"/>
              <a:ext cx="2191680" cy="302760"/>
            </a:xfrm>
            <a:custGeom>
              <a:avLst/>
              <a:gdLst/>
              <a:ahLst/>
              <a:rect l="l" t="t" r="r" b="b"/>
              <a:pathLst>
                <a:path w="2193925" h="304800">
                  <a:moveTo>
                    <a:pt x="2193925" y="0"/>
                  </a:moveTo>
                  <a:lnTo>
                    <a:pt x="304800" y="0"/>
                  </a:lnTo>
                  <a:lnTo>
                    <a:pt x="298450" y="0"/>
                  </a:lnTo>
                  <a:lnTo>
                    <a:pt x="298450" y="6350"/>
                  </a:lnTo>
                  <a:lnTo>
                    <a:pt x="0" y="304800"/>
                  </a:lnTo>
                  <a:lnTo>
                    <a:pt x="298450" y="304800"/>
                  </a:lnTo>
                  <a:lnTo>
                    <a:pt x="304800" y="304800"/>
                  </a:lnTo>
                  <a:lnTo>
                    <a:pt x="2193925" y="304800"/>
                  </a:lnTo>
                  <a:lnTo>
                    <a:pt x="2193925" y="0"/>
                  </a:lnTo>
                  <a:close/>
                </a:path>
              </a:pathLst>
            </a:custGeom>
            <a:solidFill>
              <a:srgbClr val="ff9700"/>
            </a:solidFill>
            <a:ln>
              <a:noFill/>
            </a:ln>
          </p:spPr>
          <p:style>
            <a:lnRef idx="0"/>
            <a:fillRef idx="0"/>
            <a:effectRef idx="0"/>
            <a:fontRef idx="minor"/>
          </p:style>
        </p:sp>
      </p:grpSp>
      <p:sp>
        <p:nvSpPr>
          <p:cNvPr id="314" name="CustomShape 5"/>
          <p:cNvSpPr/>
          <p:nvPr/>
        </p:nvSpPr>
        <p:spPr>
          <a:xfrm>
            <a:off x="7543800" y="657360"/>
            <a:ext cx="1298160" cy="431640"/>
          </a:xfrm>
          <a:custGeom>
            <a:avLst/>
            <a:gdLst/>
            <a:ahLst/>
            <a:rect l="l" t="t" r="r" b="b"/>
            <a:pathLst>
              <a:path w="1300479" h="433705">
                <a:moveTo>
                  <a:pt x="1300147" y="433386"/>
                </a:moveTo>
                <a:lnTo>
                  <a:pt x="0" y="433386"/>
                </a:lnTo>
                <a:lnTo>
                  <a:pt x="91074" y="0"/>
                </a:lnTo>
                <a:lnTo>
                  <a:pt x="1300147" y="433386"/>
                </a:lnTo>
                <a:close/>
              </a:path>
            </a:pathLst>
          </a:custGeom>
          <a:solidFill>
            <a:srgbClr val="263148"/>
          </a:solidFill>
          <a:ln>
            <a:noFill/>
          </a:ln>
        </p:spPr>
        <p:style>
          <a:lnRef idx="0"/>
          <a:fillRef idx="0"/>
          <a:effectRef idx="0"/>
          <a:fontRef idx="minor"/>
        </p:style>
      </p:sp>
      <p:grpSp>
        <p:nvGrpSpPr>
          <p:cNvPr id="315" name="Group 6"/>
          <p:cNvGrpSpPr/>
          <p:nvPr/>
        </p:nvGrpSpPr>
        <p:grpSpPr>
          <a:xfrm>
            <a:off x="0" y="0"/>
            <a:ext cx="8848440" cy="5141520"/>
            <a:chOff x="0" y="0"/>
            <a:chExt cx="8848440" cy="5141520"/>
          </a:xfrm>
        </p:grpSpPr>
        <p:sp>
          <p:nvSpPr>
            <p:cNvPr id="316" name="CustomShape 7"/>
            <p:cNvSpPr/>
            <p:nvPr/>
          </p:nvSpPr>
          <p:spPr>
            <a:xfrm>
              <a:off x="0" y="0"/>
              <a:ext cx="8652960" cy="5141520"/>
            </a:xfrm>
            <a:custGeom>
              <a:avLst/>
              <a:gdLst/>
              <a:ahLst/>
              <a:rect l="l" t="t" r="r" b="b"/>
              <a:pathLst>
                <a:path w="8655050" h="5143500">
                  <a:moveTo>
                    <a:pt x="8655025" y="0"/>
                  </a:moveTo>
                  <a:lnTo>
                    <a:pt x="3517887" y="0"/>
                  </a:lnTo>
                  <a:lnTo>
                    <a:pt x="0" y="12"/>
                  </a:lnTo>
                  <a:lnTo>
                    <a:pt x="0" y="5143500"/>
                  </a:lnTo>
                  <a:lnTo>
                    <a:pt x="3524237" y="5143500"/>
                  </a:lnTo>
                  <a:lnTo>
                    <a:pt x="3524237" y="5130800"/>
                  </a:lnTo>
                  <a:lnTo>
                    <a:pt x="8655025" y="0"/>
                  </a:lnTo>
                  <a:close/>
                </a:path>
              </a:pathLst>
            </a:custGeom>
            <a:solidFill>
              <a:srgbClr val="c6d3e6"/>
            </a:solidFill>
            <a:ln>
              <a:noFill/>
            </a:ln>
          </p:spPr>
          <p:style>
            <a:lnRef idx="0"/>
            <a:fillRef idx="0"/>
            <a:effectRef idx="0"/>
            <a:fontRef idx="minor"/>
          </p:style>
        </p:sp>
        <p:sp>
          <p:nvSpPr>
            <p:cNvPr id="317" name="CustomShape 8"/>
            <p:cNvSpPr/>
            <p:nvPr/>
          </p:nvSpPr>
          <p:spPr>
            <a:xfrm>
              <a:off x="0" y="1090440"/>
              <a:ext cx="8848440" cy="2960280"/>
            </a:xfrm>
            <a:custGeom>
              <a:avLst/>
              <a:gdLst/>
              <a:ahLst/>
              <a:rect l="l" t="t" r="r" b="b"/>
              <a:pathLst>
                <a:path w="8850630" h="2962275">
                  <a:moveTo>
                    <a:pt x="8850274" y="0"/>
                  </a:moveTo>
                  <a:lnTo>
                    <a:pt x="5888012" y="0"/>
                  </a:lnTo>
                  <a:lnTo>
                    <a:pt x="0" y="0"/>
                  </a:lnTo>
                  <a:lnTo>
                    <a:pt x="0" y="2962262"/>
                  </a:lnTo>
                  <a:lnTo>
                    <a:pt x="5888012" y="2962262"/>
                  </a:lnTo>
                  <a:lnTo>
                    <a:pt x="8850274" y="0"/>
                  </a:lnTo>
                  <a:close/>
                </a:path>
              </a:pathLst>
            </a:custGeom>
            <a:solidFill>
              <a:srgbClr val="3f5277"/>
            </a:solidFill>
            <a:ln>
              <a:noFill/>
            </a:ln>
          </p:spPr>
          <p:style>
            <a:lnRef idx="0"/>
            <a:fillRef idx="0"/>
            <a:effectRef idx="0"/>
            <a:fontRef idx="minor"/>
          </p:style>
        </p:sp>
      </p:grpSp>
      <p:sp>
        <p:nvSpPr>
          <p:cNvPr id="318" name="CustomShape 9"/>
          <p:cNvSpPr/>
          <p:nvPr/>
        </p:nvSpPr>
        <p:spPr>
          <a:xfrm>
            <a:off x="384120" y="1050840"/>
            <a:ext cx="480600" cy="110844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US" sz="7200" spc="-1" strike="noStrike">
                <a:solidFill>
                  <a:srgbClr val="ff9700"/>
                </a:solidFill>
                <a:latin typeface="Arial"/>
                <a:ea typeface="DejaVu Sans"/>
              </a:rPr>
              <a:t>“</a:t>
            </a:r>
            <a:endParaRPr b="0" lang="en-US" sz="7200" spc="-1" strike="noStrike">
              <a:latin typeface="Arial"/>
            </a:endParaRPr>
          </a:p>
        </p:txBody>
      </p:sp>
      <p:grpSp>
        <p:nvGrpSpPr>
          <p:cNvPr id="319" name="Group 10"/>
          <p:cNvGrpSpPr/>
          <p:nvPr/>
        </p:nvGrpSpPr>
        <p:grpSpPr>
          <a:xfrm>
            <a:off x="1440" y="193680"/>
            <a:ext cx="9037080" cy="4948200"/>
            <a:chOff x="1440" y="193680"/>
            <a:chExt cx="9037080" cy="4948200"/>
          </a:xfrm>
        </p:grpSpPr>
        <p:sp>
          <p:nvSpPr>
            <p:cNvPr id="320" name="CustomShape 11"/>
            <p:cNvSpPr/>
            <p:nvPr/>
          </p:nvSpPr>
          <p:spPr>
            <a:xfrm>
              <a:off x="8524800" y="193680"/>
              <a:ext cx="513720" cy="702720"/>
            </a:xfrm>
            <a:prstGeom prst="rect">
              <a:avLst/>
            </a:prstGeom>
            <a:blipFill rotWithShape="0">
              <a:blip r:embed="rId1"/>
              <a:stretch>
                <a:fillRect/>
              </a:stretch>
            </a:blipFill>
            <a:ln>
              <a:noFill/>
            </a:ln>
          </p:spPr>
          <p:style>
            <a:lnRef idx="0"/>
            <a:fillRef idx="0"/>
            <a:effectRef idx="0"/>
            <a:fontRef idx="minor"/>
          </p:style>
        </p:sp>
        <p:sp>
          <p:nvSpPr>
            <p:cNvPr id="321" name="CustomShape 12"/>
            <p:cNvSpPr/>
            <p:nvPr/>
          </p:nvSpPr>
          <p:spPr>
            <a:xfrm>
              <a:off x="7226280" y="4637160"/>
              <a:ext cx="297720" cy="297720"/>
            </a:xfrm>
            <a:prstGeom prst="rect">
              <a:avLst/>
            </a:prstGeom>
            <a:blipFill rotWithShape="0">
              <a:blip r:embed="rId2"/>
              <a:stretch>
                <a:fillRect/>
              </a:stretch>
            </a:blipFill>
            <a:ln>
              <a:noFill/>
            </a:ln>
          </p:spPr>
          <p:style>
            <a:lnRef idx="0"/>
            <a:fillRef idx="0"/>
            <a:effectRef idx="0"/>
            <a:fontRef idx="minor"/>
          </p:style>
        </p:sp>
        <p:sp>
          <p:nvSpPr>
            <p:cNvPr id="322" name="CustomShape 13"/>
            <p:cNvSpPr/>
            <p:nvPr/>
          </p:nvSpPr>
          <p:spPr>
            <a:xfrm>
              <a:off x="682560" y="4903920"/>
              <a:ext cx="1352160" cy="237960"/>
            </a:xfrm>
            <a:custGeom>
              <a:avLst/>
              <a:gdLst/>
              <a:ahLst/>
              <a:rect l="l" t="t" r="r" b="b"/>
              <a:pathLst>
                <a:path w="1354455" h="240029">
                  <a:moveTo>
                    <a:pt x="1344342" y="239724"/>
                  </a:moveTo>
                  <a:lnTo>
                    <a:pt x="0" y="239724"/>
                  </a:lnTo>
                  <a:lnTo>
                    <a:pt x="9792" y="0"/>
                  </a:lnTo>
                  <a:lnTo>
                    <a:pt x="1354134" y="0"/>
                  </a:lnTo>
                  <a:lnTo>
                    <a:pt x="1344342" y="239724"/>
                  </a:lnTo>
                  <a:close/>
                </a:path>
              </a:pathLst>
            </a:custGeom>
            <a:solidFill>
              <a:srgbClr val="ff9700"/>
            </a:solidFill>
            <a:ln>
              <a:noFill/>
            </a:ln>
          </p:spPr>
          <p:style>
            <a:lnRef idx="0"/>
            <a:fillRef idx="0"/>
            <a:effectRef idx="0"/>
            <a:fontRef idx="minor"/>
          </p:style>
        </p:sp>
        <p:sp>
          <p:nvSpPr>
            <p:cNvPr id="323" name="CustomShape 14"/>
            <p:cNvSpPr/>
            <p:nvPr/>
          </p:nvSpPr>
          <p:spPr>
            <a:xfrm>
              <a:off x="1440" y="4903920"/>
              <a:ext cx="1352160" cy="237960"/>
            </a:xfrm>
            <a:custGeom>
              <a:avLst/>
              <a:gdLst/>
              <a:ahLst/>
              <a:rect l="l" t="t" r="r" b="b"/>
              <a:pathLst>
                <a:path w="1354455" h="240029">
                  <a:moveTo>
                    <a:pt x="1344342" y="239724"/>
                  </a:moveTo>
                  <a:lnTo>
                    <a:pt x="0" y="239724"/>
                  </a:lnTo>
                  <a:lnTo>
                    <a:pt x="9792" y="0"/>
                  </a:lnTo>
                  <a:lnTo>
                    <a:pt x="1354132" y="0"/>
                  </a:lnTo>
                  <a:lnTo>
                    <a:pt x="1344342" y="239724"/>
                  </a:lnTo>
                  <a:close/>
                </a:path>
              </a:pathLst>
            </a:custGeom>
            <a:solidFill>
              <a:srgbClr val="3f5277"/>
            </a:solidFill>
            <a:ln>
              <a:noFill/>
            </a:ln>
          </p:spPr>
          <p:style>
            <a:lnRef idx="0"/>
            <a:fillRef idx="0"/>
            <a:effectRef idx="0"/>
            <a:fontRef idx="minor"/>
          </p:style>
        </p:sp>
        <p:sp>
          <p:nvSpPr>
            <p:cNvPr id="324" name="CustomShape 15"/>
            <p:cNvSpPr/>
            <p:nvPr/>
          </p:nvSpPr>
          <p:spPr>
            <a:xfrm>
              <a:off x="90360" y="4903920"/>
              <a:ext cx="1899720" cy="237960"/>
            </a:xfrm>
            <a:custGeom>
              <a:avLst/>
              <a:gdLst/>
              <a:ahLst/>
              <a:rect l="l" t="t" r="r" b="b"/>
              <a:pathLst>
                <a:path w="1901825" h="240029">
                  <a:moveTo>
                    <a:pt x="1894846" y="239724"/>
                  </a:moveTo>
                  <a:lnTo>
                    <a:pt x="0" y="239724"/>
                  </a:lnTo>
                  <a:lnTo>
                    <a:pt x="6973" y="0"/>
                  </a:lnTo>
                  <a:lnTo>
                    <a:pt x="1901821" y="0"/>
                  </a:lnTo>
                  <a:lnTo>
                    <a:pt x="1894846" y="239724"/>
                  </a:lnTo>
                  <a:close/>
                </a:path>
              </a:pathLst>
            </a:custGeom>
            <a:solidFill>
              <a:srgbClr val="cad3e2"/>
            </a:solidFill>
            <a:ln>
              <a:noFill/>
            </a:ln>
          </p:spPr>
          <p:style>
            <a:lnRef idx="0"/>
            <a:fillRef idx="0"/>
            <a:effectRef idx="0"/>
            <a:fontRef idx="minor"/>
          </p:style>
        </p:sp>
      </p:grpSp>
      <p:sp>
        <p:nvSpPr>
          <p:cNvPr id="325" name="CustomShape 16"/>
          <p:cNvSpPr/>
          <p:nvPr/>
        </p:nvSpPr>
        <p:spPr>
          <a:xfrm>
            <a:off x="7553880" y="4667400"/>
            <a:ext cx="1129320" cy="20736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3"/>
              </a:rPr>
              <a:t>www.sar.ac.id</a:t>
            </a:r>
            <a:endParaRPr b="0" lang="en-US" sz="1400" spc="-1" strike="noStrike">
              <a:latin typeface="Arial"/>
            </a:endParaRPr>
          </a:p>
        </p:txBody>
      </p:sp>
      <p:sp>
        <p:nvSpPr>
          <p:cNvPr id="326" name="CustomShape 17"/>
          <p:cNvSpPr/>
          <p:nvPr/>
        </p:nvSpPr>
        <p:spPr>
          <a:xfrm>
            <a:off x="822960" y="1371600"/>
            <a:ext cx="5118840" cy="2813040"/>
          </a:xfrm>
          <a:prstGeom prst="rect">
            <a:avLst/>
          </a:prstGeom>
          <a:noFill/>
          <a:ln>
            <a:noFill/>
          </a:ln>
        </p:spPr>
        <p:style>
          <a:lnRef idx="0"/>
          <a:fillRef idx="0"/>
          <a:effectRef idx="0"/>
          <a:fontRef idx="minor"/>
        </p:style>
        <p:txBody>
          <a:bodyPr lIns="0" rIns="0" tIns="1440" bIns="0"/>
          <a:p>
            <a:pPr marL="38160">
              <a:lnSpc>
                <a:spcPct val="100000"/>
              </a:lnSpc>
              <a:spcBef>
                <a:spcPts val="1151"/>
              </a:spcBef>
            </a:pPr>
            <a:r>
              <a:rPr b="0" lang="en-US" sz="1600" spc="-1" strike="noStrike">
                <a:solidFill>
                  <a:srgbClr val="ffffff"/>
                </a:solidFill>
                <a:latin typeface="Ubuntu"/>
                <a:ea typeface="DejaVu Sans"/>
              </a:rPr>
              <a:t>1. Menganalisa data- data sehingga instansi atau perusahaan mengetahui informasi dari sepotong data.</a:t>
            </a:r>
            <a:endParaRPr b="0" lang="en-US" sz="1600" spc="-1" strike="noStrike">
              <a:latin typeface="Arial"/>
            </a:endParaRPr>
          </a:p>
          <a:p>
            <a:pPr marL="38160">
              <a:lnSpc>
                <a:spcPct val="100000"/>
              </a:lnSpc>
              <a:spcBef>
                <a:spcPts val="1151"/>
              </a:spcBef>
            </a:pPr>
            <a:r>
              <a:rPr b="0" lang="en-US" sz="1600" spc="-1" strike="noStrike">
                <a:solidFill>
                  <a:srgbClr val="ffffff"/>
                </a:solidFill>
                <a:latin typeface="Ubuntu"/>
                <a:ea typeface="DejaVu Sans"/>
              </a:rPr>
              <a:t>2. Data juga dapat di mining/ digali sehingga akan terlihat pola data meliputi siapa, arah tujuan.</a:t>
            </a:r>
            <a:endParaRPr b="0" lang="en-US" sz="1600" spc="-1" strike="noStrike">
              <a:latin typeface="Arial"/>
            </a:endParaRPr>
          </a:p>
          <a:p>
            <a:pPr marL="38160">
              <a:lnSpc>
                <a:spcPct val="100000"/>
              </a:lnSpc>
              <a:spcBef>
                <a:spcPts val="1151"/>
              </a:spcBef>
            </a:pPr>
            <a:r>
              <a:rPr b="0" lang="en-US" sz="1600" spc="-1" strike="noStrike">
                <a:solidFill>
                  <a:srgbClr val="ffffff"/>
                </a:solidFill>
                <a:latin typeface="Ubuntu"/>
                <a:ea typeface="DejaVu Sans"/>
              </a:rPr>
              <a:t>3. Sebab akibat dari data sehingga diperoleh knowledge. Knowledge– knowledge ini dapat diguakan dalam mengambil keputusan dan penentuan strategi dari pimpinan perusahaan.</a:t>
            </a:r>
            <a:endParaRPr b="0" lang="en-US" sz="1600" spc="-1" strike="noStrike">
              <a:latin typeface="Arial"/>
            </a:endParaRPr>
          </a:p>
        </p:txBody>
      </p:sp>
      <p:sp>
        <p:nvSpPr>
          <p:cNvPr id="327" name="CustomShape 18"/>
          <p:cNvSpPr/>
          <p:nvPr/>
        </p:nvSpPr>
        <p:spPr>
          <a:xfrm>
            <a:off x="479160" y="4950360"/>
            <a:ext cx="1120680" cy="298332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58"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
        <p:nvSpPr>
          <p:cNvPr id="328" name="CustomShape 19"/>
          <p:cNvSpPr/>
          <p:nvPr/>
        </p:nvSpPr>
        <p:spPr>
          <a:xfrm>
            <a:off x="457200" y="205200"/>
            <a:ext cx="8227440" cy="856800"/>
          </a:xfrm>
          <a:prstGeom prst="rect">
            <a:avLst/>
          </a:prstGeom>
          <a:noFill/>
          <a:ln>
            <a:noFill/>
          </a:ln>
        </p:spPr>
        <p:style>
          <a:lnRef idx="0"/>
          <a:fillRef idx="0"/>
          <a:effectRef idx="0"/>
          <a:fontRef idx="minor"/>
        </p:style>
        <p:txBody>
          <a:bodyPr lIns="0" rIns="0" tIns="0" bIns="0" anchor="ctr"/>
          <a:p>
            <a:pPr algn="ctr">
              <a:lnSpc>
                <a:spcPct val="100000"/>
              </a:lnSpc>
            </a:pPr>
            <a:r>
              <a:rPr b="1" lang="en-US" sz="1800" spc="-1" strike="noStrike">
                <a:solidFill>
                  <a:srgbClr val="333333"/>
                </a:solidFill>
                <a:latin typeface="Ubuntu"/>
                <a:ea typeface="DejaVu Sans"/>
              </a:rPr>
              <a:t>Tujuan Integrasi Basis Data</a:t>
            </a:r>
            <a:endParaRPr b="0" lang="en-US" sz="18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0" y="378000"/>
            <a:ext cx="6033600" cy="1092240"/>
          </a:xfrm>
          <a:prstGeom prst="rect">
            <a:avLst/>
          </a:prstGeom>
          <a:noFill/>
          <a:ln>
            <a:noFill/>
          </a:ln>
        </p:spPr>
        <p:style>
          <a:lnRef idx="0"/>
          <a:fillRef idx="0"/>
          <a:effectRef idx="0"/>
          <a:fontRef idx="minor"/>
        </p:style>
        <p:txBody>
          <a:bodyPr lIns="0" rIns="0" tIns="235080" bIns="0"/>
          <a:p>
            <a:pPr marL="899640">
              <a:lnSpc>
                <a:spcPct val="100000"/>
              </a:lnSpc>
              <a:spcBef>
                <a:spcPts val="1851"/>
              </a:spcBef>
            </a:pPr>
            <a:r>
              <a:rPr b="1" lang="en-US" sz="2000" spc="-1" strike="noStrike">
                <a:solidFill>
                  <a:srgbClr val="ffffff"/>
                </a:solidFill>
                <a:latin typeface="Roboto Condensed"/>
                <a:ea typeface="DejaVu Sans"/>
              </a:rPr>
              <a:t>Keuntungan Integrasi Database</a:t>
            </a:r>
            <a:endParaRPr b="0" lang="en-US" sz="2000" spc="-1" strike="noStrike">
              <a:latin typeface="Arial"/>
            </a:endParaRPr>
          </a:p>
        </p:txBody>
      </p:sp>
      <p:grpSp>
        <p:nvGrpSpPr>
          <p:cNvPr id="330" name="Group 2"/>
          <p:cNvGrpSpPr/>
          <p:nvPr/>
        </p:nvGrpSpPr>
        <p:grpSpPr>
          <a:xfrm>
            <a:off x="282600" y="584640"/>
            <a:ext cx="373680" cy="374040"/>
            <a:chOff x="282600" y="584640"/>
            <a:chExt cx="373680" cy="374040"/>
          </a:xfrm>
        </p:grpSpPr>
        <p:sp>
          <p:nvSpPr>
            <p:cNvPr id="331" name="CustomShape 3"/>
            <p:cNvSpPr/>
            <p:nvPr/>
          </p:nvSpPr>
          <p:spPr>
            <a:xfrm>
              <a:off x="282600" y="802080"/>
              <a:ext cx="156600" cy="156600"/>
            </a:xfrm>
            <a:custGeom>
              <a:avLst/>
              <a:gdLst/>
              <a:ahLst/>
              <a:rect l="l" t="t" r="r" b="b"/>
              <a:pathLst>
                <a:path w="158750" h="158750">
                  <a:moveTo>
                    <a:pt x="126017" y="0"/>
                  </a:moveTo>
                  <a:lnTo>
                    <a:pt x="11274" y="135249"/>
                  </a:lnTo>
                  <a:lnTo>
                    <a:pt x="0" y="158304"/>
                  </a:lnTo>
                  <a:lnTo>
                    <a:pt x="23054" y="147029"/>
                  </a:lnTo>
                  <a:lnTo>
                    <a:pt x="158282" y="32267"/>
                  </a:lnTo>
                  <a:lnTo>
                    <a:pt x="126017" y="0"/>
                  </a:lnTo>
                  <a:close/>
                </a:path>
              </a:pathLst>
            </a:custGeom>
            <a:noFill/>
            <a:ln w="12240">
              <a:solidFill>
                <a:srgbClr val="ff9700"/>
              </a:solidFill>
              <a:round/>
            </a:ln>
          </p:spPr>
          <p:style>
            <a:lnRef idx="0"/>
            <a:fillRef idx="0"/>
            <a:effectRef idx="0"/>
            <a:fontRef idx="minor"/>
          </p:style>
        </p:sp>
        <p:sp>
          <p:nvSpPr>
            <p:cNvPr id="332" name="CustomShape 4"/>
            <p:cNvSpPr/>
            <p:nvPr/>
          </p:nvSpPr>
          <p:spPr>
            <a:xfrm>
              <a:off x="498240" y="584640"/>
              <a:ext cx="158040" cy="158040"/>
            </a:xfrm>
            <a:prstGeom prst="rect">
              <a:avLst/>
            </a:prstGeom>
            <a:blipFill rotWithShape="0">
              <a:blip r:embed="rId1"/>
              <a:stretch>
                <a:fillRect/>
              </a:stretch>
            </a:blipFill>
            <a:ln>
              <a:noFill/>
            </a:ln>
          </p:spPr>
          <p:style>
            <a:lnRef idx="0"/>
            <a:fillRef idx="0"/>
            <a:effectRef idx="0"/>
            <a:fontRef idx="minor"/>
          </p:style>
        </p:sp>
        <p:sp>
          <p:nvSpPr>
            <p:cNvPr id="333" name="CustomShape 5"/>
            <p:cNvSpPr/>
            <p:nvPr/>
          </p:nvSpPr>
          <p:spPr>
            <a:xfrm>
              <a:off x="340560" y="647280"/>
              <a:ext cx="253080" cy="253080"/>
            </a:xfrm>
            <a:custGeom>
              <a:avLst/>
              <a:gdLst/>
              <a:ahLst/>
              <a:rect l="l" t="t" r="r" b="b"/>
              <a:pathLst>
                <a:path w="255270" h="255269">
                  <a:moveTo>
                    <a:pt x="169052" y="0"/>
                  </a:moveTo>
                  <a:lnTo>
                    <a:pt x="102457" y="67097"/>
                  </a:lnTo>
                  <a:lnTo>
                    <a:pt x="97324" y="65057"/>
                  </a:lnTo>
                  <a:lnTo>
                    <a:pt x="92214" y="63017"/>
                  </a:lnTo>
                  <a:lnTo>
                    <a:pt x="86049" y="60957"/>
                  </a:lnTo>
                  <a:lnTo>
                    <a:pt x="79909" y="59924"/>
                  </a:lnTo>
                  <a:lnTo>
                    <a:pt x="73262" y="58389"/>
                  </a:lnTo>
                  <a:lnTo>
                    <a:pt x="66594" y="57379"/>
                  </a:lnTo>
                  <a:lnTo>
                    <a:pt x="59927" y="56854"/>
                  </a:lnTo>
                  <a:lnTo>
                    <a:pt x="53279" y="56854"/>
                  </a:lnTo>
                  <a:lnTo>
                    <a:pt x="47117" y="56854"/>
                  </a:lnTo>
                  <a:lnTo>
                    <a:pt x="8707" y="69159"/>
                  </a:lnTo>
                  <a:lnTo>
                    <a:pt x="0" y="79402"/>
                  </a:lnTo>
                  <a:lnTo>
                    <a:pt x="0" y="81969"/>
                  </a:lnTo>
                  <a:lnTo>
                    <a:pt x="0" y="84009"/>
                  </a:lnTo>
                  <a:lnTo>
                    <a:pt x="164949" y="252051"/>
                  </a:lnTo>
                  <a:lnTo>
                    <a:pt x="171092" y="255121"/>
                  </a:lnTo>
                  <a:lnTo>
                    <a:pt x="173152" y="255121"/>
                  </a:lnTo>
                  <a:lnTo>
                    <a:pt x="175719" y="255121"/>
                  </a:lnTo>
                  <a:lnTo>
                    <a:pt x="196712" y="220794"/>
                  </a:lnTo>
                  <a:lnTo>
                    <a:pt x="198247" y="207984"/>
                  </a:lnTo>
                  <a:lnTo>
                    <a:pt x="198247" y="201842"/>
                  </a:lnTo>
                  <a:lnTo>
                    <a:pt x="198247" y="195174"/>
                  </a:lnTo>
                  <a:lnTo>
                    <a:pt x="197742" y="188529"/>
                  </a:lnTo>
                  <a:lnTo>
                    <a:pt x="196712" y="181859"/>
                  </a:lnTo>
                  <a:lnTo>
                    <a:pt x="195177" y="175192"/>
                  </a:lnTo>
                  <a:lnTo>
                    <a:pt x="194144" y="169049"/>
                  </a:lnTo>
                  <a:lnTo>
                    <a:pt x="192104" y="162909"/>
                  </a:lnTo>
                  <a:lnTo>
                    <a:pt x="190044" y="157777"/>
                  </a:lnTo>
                  <a:lnTo>
                    <a:pt x="188002" y="152664"/>
                  </a:lnTo>
                  <a:lnTo>
                    <a:pt x="255124" y="86069"/>
                  </a:lnTo>
                  <a:moveTo>
                    <a:pt x="116802" y="76837"/>
                  </a:moveTo>
                  <a:lnTo>
                    <a:pt x="158807" y="34832"/>
                  </a:lnTo>
                </a:path>
              </a:pathLst>
            </a:custGeom>
            <a:noFill/>
            <a:ln w="12240">
              <a:solidFill>
                <a:srgbClr val="ff9700"/>
              </a:solidFill>
              <a:round/>
            </a:ln>
          </p:spPr>
          <p:style>
            <a:lnRef idx="0"/>
            <a:fillRef idx="0"/>
            <a:effectRef idx="0"/>
            <a:fontRef idx="minor"/>
          </p:style>
        </p:sp>
      </p:grpSp>
      <p:sp>
        <p:nvSpPr>
          <p:cNvPr id="334" name="CustomShape 6"/>
          <p:cNvSpPr/>
          <p:nvPr/>
        </p:nvSpPr>
        <p:spPr>
          <a:xfrm>
            <a:off x="274320" y="1420560"/>
            <a:ext cx="8228160" cy="1961280"/>
          </a:xfrm>
          <a:prstGeom prst="rect">
            <a:avLst/>
          </a:prstGeom>
          <a:noFill/>
          <a:ln>
            <a:noFill/>
          </a:ln>
        </p:spPr>
        <p:style>
          <a:lnRef idx="0"/>
          <a:fillRef idx="0"/>
          <a:effectRef idx="0"/>
          <a:fontRef idx="minor"/>
        </p:style>
        <p:txBody>
          <a:bodyPr lIns="0" rIns="0" tIns="9000" bIns="0"/>
          <a:p>
            <a:pPr marL="12600" algn="just">
              <a:lnSpc>
                <a:spcPct val="101000"/>
              </a:lnSpc>
              <a:spcBef>
                <a:spcPts val="1295"/>
              </a:spcBef>
            </a:pPr>
            <a:r>
              <a:rPr b="0" lang="en-US" sz="1600" spc="-1" strike="noStrike">
                <a:solidFill>
                  <a:srgbClr val="000000"/>
                </a:solidFill>
                <a:latin typeface="Arial"/>
                <a:ea typeface="Noto Sans CJK SC"/>
              </a:rPr>
              <a:t>1. Berbagi data antara aplikasi tidak lagi memerlukan lapisan tambahan layanan integrasi pada aplikasi.</a:t>
            </a:r>
            <a:endParaRPr b="0" lang="en-US" sz="1600" spc="-1" strike="noStrike">
              <a:latin typeface="Arial"/>
            </a:endParaRPr>
          </a:p>
          <a:p>
            <a:pPr marL="12600" algn="just">
              <a:lnSpc>
                <a:spcPct val="101000"/>
              </a:lnSpc>
              <a:spcBef>
                <a:spcPts val="1295"/>
              </a:spcBef>
            </a:pPr>
            <a:r>
              <a:rPr b="0" lang="en-US" sz="1600" spc="-1" strike="noStrike">
                <a:solidFill>
                  <a:srgbClr val="000000"/>
                </a:solidFill>
                <a:latin typeface="Arial"/>
                <a:ea typeface="Noto Sans CJK SC"/>
              </a:rPr>
              <a:t>2. Setiap perubahan data yang dibuat dalam satu aplikasi yang dibuat tersedia untuk semua aplikasi.</a:t>
            </a:r>
            <a:endParaRPr b="0" lang="en-US" sz="1600" spc="-1" strike="noStrike">
              <a:latin typeface="Arial"/>
            </a:endParaRPr>
          </a:p>
          <a:p>
            <a:pPr marL="12600" algn="just">
              <a:lnSpc>
                <a:spcPct val="101000"/>
              </a:lnSpc>
              <a:spcBef>
                <a:spcPts val="1295"/>
              </a:spcBef>
            </a:pPr>
            <a:r>
              <a:rPr b="0" lang="en-US" sz="1600" spc="-1" strike="noStrike">
                <a:solidFill>
                  <a:srgbClr val="000000"/>
                </a:solidFill>
                <a:latin typeface="Arial"/>
                <a:ea typeface="Noto Sans CJK SC"/>
              </a:rPr>
              <a:t>3. Pada saat database melakukan integrasi, database-database yang disekitarnya dapat saling berhubungan dengan mudah sesuai dengan keperluannya masing-masing.</a:t>
            </a:r>
            <a:endParaRPr b="0" lang="en-US" sz="1600" spc="-1" strike="noStrike">
              <a:latin typeface="Arial"/>
            </a:endParaRPr>
          </a:p>
        </p:txBody>
      </p:sp>
      <p:sp>
        <p:nvSpPr>
          <p:cNvPr id="335" name="CustomShape 7"/>
          <p:cNvSpPr/>
          <p:nvPr/>
        </p:nvSpPr>
        <p:spPr>
          <a:xfrm>
            <a:off x="7553880" y="4667400"/>
            <a:ext cx="1129320" cy="207360"/>
          </a:xfrm>
          <a:prstGeom prst="rect">
            <a:avLst/>
          </a:prstGeom>
          <a:noFill/>
          <a:ln>
            <a:noFill/>
          </a:ln>
        </p:spPr>
        <p:style>
          <a:lnRef idx="0"/>
          <a:fillRef idx="0"/>
          <a:effectRef idx="0"/>
          <a:fontRef idx="minor"/>
        </p:style>
        <p:txBody>
          <a:bodyPr lIns="0" rIns="0" tIns="0" bIns="0"/>
          <a:p>
            <a:pPr marL="12600">
              <a:lnSpc>
                <a:spcPts val="1644"/>
              </a:lnSpc>
            </a:pPr>
            <a:r>
              <a:rPr b="0" lang="en-US" sz="1400" spc="-1" strike="noStrike" u="sng">
                <a:solidFill>
                  <a:srgbClr val="3f5277"/>
                </a:solidFill>
                <a:uFillTx/>
                <a:latin typeface="Arial"/>
                <a:ea typeface="DejaVu Sans"/>
                <a:hlinkClick r:id="rId2"/>
              </a:rPr>
              <a:t>www.sar.ac.id</a:t>
            </a:r>
            <a:endParaRPr b="0" lang="en-US" sz="1400" spc="-1" strike="noStrike">
              <a:latin typeface="Arial"/>
            </a:endParaRPr>
          </a:p>
        </p:txBody>
      </p:sp>
      <p:sp>
        <p:nvSpPr>
          <p:cNvPr id="336" name="CustomShape 8"/>
          <p:cNvSpPr/>
          <p:nvPr/>
        </p:nvSpPr>
        <p:spPr>
          <a:xfrm>
            <a:off x="8827920" y="4695840"/>
            <a:ext cx="228240" cy="2982960"/>
          </a:xfrm>
          <a:prstGeom prst="rect">
            <a:avLst/>
          </a:prstGeom>
          <a:noFill/>
          <a:ln>
            <a:noFill/>
          </a:ln>
        </p:spPr>
        <p:style>
          <a:lnRef idx="0"/>
          <a:fillRef idx="0"/>
          <a:effectRef idx="0"/>
          <a:fontRef idx="minor"/>
        </p:style>
        <p:txBody>
          <a:bodyPr lIns="0" rIns="0" tIns="1440" bIns="0"/>
          <a:p>
            <a:pPr marL="38160">
              <a:lnSpc>
                <a:spcPct val="100000"/>
              </a:lnSpc>
              <a:spcBef>
                <a:spcPts val="11"/>
              </a:spcBef>
            </a:pPr>
            <a:fld id="{8CB61EE3-6779-4ACC-9336-DB31B0D71E1E}" type="slidenum">
              <a:rPr b="1" lang="en-US" sz="1200" spc="-1" strike="noStrike">
                <a:solidFill>
                  <a:srgbClr val="ffffff"/>
                </a:solidFill>
                <a:latin typeface="Roboto Condensed"/>
                <a:ea typeface="DejaVu Sans"/>
              </a:rPr>
              <a:t>&lt;number&gt;</a:t>
            </a:fld>
            <a:endParaRPr b="0" lang="en-US" sz="1200" spc="-1" strike="noStrike">
              <a:latin typeface="Arial"/>
            </a:endParaRPr>
          </a:p>
        </p:txBody>
      </p:sp>
      <p:sp>
        <p:nvSpPr>
          <p:cNvPr id="337" name="CustomShape 9"/>
          <p:cNvSpPr/>
          <p:nvPr/>
        </p:nvSpPr>
        <p:spPr>
          <a:xfrm>
            <a:off x="479160" y="4950360"/>
            <a:ext cx="1120680" cy="2983320"/>
          </a:xfrm>
          <a:prstGeom prst="rect">
            <a:avLst/>
          </a:prstGeom>
          <a:noFill/>
          <a:ln>
            <a:noFill/>
          </a:ln>
        </p:spPr>
        <p:style>
          <a:lnRef idx="0"/>
          <a:fillRef idx="0"/>
          <a:effectRef idx="0"/>
          <a:fontRef idx="minor"/>
        </p:style>
        <p:txBody>
          <a:bodyPr lIns="0" rIns="0" tIns="1800" bIns="0"/>
          <a:p>
            <a:pPr marL="12600">
              <a:lnSpc>
                <a:spcPct val="100000"/>
              </a:lnSpc>
              <a:spcBef>
                <a:spcPts val="14"/>
              </a:spcBef>
            </a:pPr>
            <a:r>
              <a:rPr b="1" lang="en-US" sz="900" spc="-1" strike="noStrike">
                <a:solidFill>
                  <a:srgbClr val="424242"/>
                </a:solidFill>
                <a:latin typeface="Arial"/>
                <a:ea typeface="DejaVu Sans"/>
              </a:rPr>
              <a:t>ONE STEP</a:t>
            </a:r>
            <a:r>
              <a:rPr b="1" lang="en-US" sz="900" spc="-58" strike="noStrike">
                <a:solidFill>
                  <a:srgbClr val="424242"/>
                </a:solidFill>
                <a:latin typeface="Arial"/>
                <a:ea typeface="DejaVu Sans"/>
              </a:rPr>
              <a:t> </a:t>
            </a:r>
            <a:r>
              <a:rPr b="1" lang="en-US" sz="900" spc="-1" strike="noStrike">
                <a:solidFill>
                  <a:srgbClr val="424242"/>
                </a:solidFill>
                <a:latin typeface="Arial"/>
                <a:ea typeface="DejaVu Sans"/>
              </a:rPr>
              <a:t>BEYOND</a:t>
            </a:r>
            <a:endParaRPr b="0" lang="en-US" sz="9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f527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f527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f5277"/>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78</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2021-01-17T13:49:07Z</dcterms:created>
  <dc:creator/>
  <dc:description/>
  <dc:language>en-US</dc:language>
  <cp:lastModifiedBy/>
  <dcterms:modified xsi:type="dcterms:W3CDTF">2021-01-19T17:35:55Z</dcterms:modified>
  <cp:revision>16</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Creator">
    <vt:lpwstr>Google</vt:lpwstr>
  </property>
  <property fmtid="{D5CDD505-2E9C-101B-9397-08002B2CF9AE}" pid="4" name="HyperlinksChanged">
    <vt:bool>0</vt:bool>
  </property>
  <property fmtid="{D5CDD505-2E9C-101B-9397-08002B2CF9AE}" pid="5" name="LastSaved">
    <vt:filetime>2021-01-17T00:00:00Z</vt:filetime>
  </property>
  <property fmtid="{D5CDD505-2E9C-101B-9397-08002B2CF9AE}" pid="6" name="LinksUpToDate">
    <vt:bool>0</vt:bool>
  </property>
  <property fmtid="{D5CDD505-2E9C-101B-9397-08002B2CF9AE}" pid="7" name="PresentationFormat">
    <vt:lpwstr>On-screen Show (4:3)</vt:lpwstr>
  </property>
  <property fmtid="{D5CDD505-2E9C-101B-9397-08002B2CF9AE}" pid="8" name="ScaleCrop">
    <vt:bool>0</vt:bool>
  </property>
  <property fmtid="{D5CDD505-2E9C-101B-9397-08002B2CF9AE}" pid="9" name="ShareDoc">
    <vt:bool>0</vt:bool>
  </property>
</Properties>
</file>